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7" r:id="rId3"/>
    <p:sldMasterId id="2147483717" r:id="rId4"/>
    <p:sldMasterId id="2147483734" r:id="rId5"/>
    <p:sldMasterId id="2147483750" r:id="rId6"/>
    <p:sldMasterId id="2147483767" r:id="rId7"/>
  </p:sldMasterIdLst>
  <p:notesMasterIdLst>
    <p:notesMasterId r:id="rId51"/>
  </p:notesMasterIdLst>
  <p:handoutMasterIdLst>
    <p:handoutMasterId r:id="rId52"/>
  </p:handoutMasterIdLst>
  <p:sldIdLst>
    <p:sldId id="370" r:id="rId8"/>
    <p:sldId id="257" r:id="rId9"/>
    <p:sldId id="258" r:id="rId10"/>
    <p:sldId id="259" r:id="rId11"/>
    <p:sldId id="390" r:id="rId12"/>
    <p:sldId id="391" r:id="rId13"/>
    <p:sldId id="392" r:id="rId14"/>
    <p:sldId id="393" r:id="rId15"/>
    <p:sldId id="260" r:id="rId16"/>
    <p:sldId id="261" r:id="rId17"/>
    <p:sldId id="373" r:id="rId18"/>
    <p:sldId id="321" r:id="rId19"/>
    <p:sldId id="374" r:id="rId20"/>
    <p:sldId id="389" r:id="rId21"/>
    <p:sldId id="386" r:id="rId22"/>
    <p:sldId id="388" r:id="rId23"/>
    <p:sldId id="268" r:id="rId24"/>
    <p:sldId id="269" r:id="rId25"/>
    <p:sldId id="270" r:id="rId26"/>
    <p:sldId id="279" r:id="rId27"/>
    <p:sldId id="380" r:id="rId28"/>
    <p:sldId id="376" r:id="rId29"/>
    <p:sldId id="382" r:id="rId30"/>
    <p:sldId id="394" r:id="rId31"/>
    <p:sldId id="340" r:id="rId32"/>
    <p:sldId id="346" r:id="rId33"/>
    <p:sldId id="377" r:id="rId34"/>
    <p:sldId id="381" r:id="rId35"/>
    <p:sldId id="384" r:id="rId36"/>
    <p:sldId id="354" r:id="rId37"/>
    <p:sldId id="356" r:id="rId38"/>
    <p:sldId id="378" r:id="rId39"/>
    <p:sldId id="375" r:id="rId40"/>
    <p:sldId id="383" r:id="rId41"/>
    <p:sldId id="338" r:id="rId42"/>
    <p:sldId id="339" r:id="rId43"/>
    <p:sldId id="371" r:id="rId44"/>
    <p:sldId id="363" r:id="rId45"/>
    <p:sldId id="365" r:id="rId46"/>
    <p:sldId id="372" r:id="rId47"/>
    <p:sldId id="334" r:id="rId48"/>
    <p:sldId id="335" r:id="rId49"/>
    <p:sldId id="379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956" y="-2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Sheet1!$A$2:$A$11</c:f>
              <c:strCache>
                <c:ptCount val="10"/>
                <c:pt idx="0">
                  <c:v>Alma</c:v>
                </c:pt>
                <c:pt idx="1">
                  <c:v>Arlington</c:v>
                </c:pt>
                <c:pt idx="2">
                  <c:v>Attapulgus</c:v>
                </c:pt>
                <c:pt idx="3">
                  <c:v>Dixie</c:v>
                </c:pt>
                <c:pt idx="4">
                  <c:v>Dublin</c:v>
                </c:pt>
                <c:pt idx="5">
                  <c:v>Douglas</c:v>
                </c:pt>
                <c:pt idx="6">
                  <c:v>Midville</c:v>
                </c:pt>
                <c:pt idx="7">
                  <c:v>Shellman</c:v>
                </c:pt>
                <c:pt idx="8">
                  <c:v>Statesboro</c:v>
                </c:pt>
                <c:pt idx="9">
                  <c:v>Vienna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2.16</c:v>
                </c:pt>
                <c:pt idx="1">
                  <c:v>3.39</c:v>
                </c:pt>
                <c:pt idx="2">
                  <c:v>1.0900000000000001</c:v>
                </c:pt>
                <c:pt idx="3">
                  <c:v>3.15</c:v>
                </c:pt>
                <c:pt idx="4">
                  <c:v>3.98</c:v>
                </c:pt>
                <c:pt idx="5">
                  <c:v>6.33</c:v>
                </c:pt>
                <c:pt idx="6">
                  <c:v>3.18</c:v>
                </c:pt>
                <c:pt idx="7">
                  <c:v>3.07</c:v>
                </c:pt>
                <c:pt idx="8">
                  <c:v>6.27</c:v>
                </c:pt>
                <c:pt idx="9">
                  <c:v>4.75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573184"/>
        <c:axId val="62591744"/>
      </c:barChart>
      <c:catAx>
        <c:axId val="62573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Location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nextTo"/>
        <c:crossAx val="62591744"/>
        <c:crosses val="autoZero"/>
        <c:auto val="1"/>
        <c:lblAlgn val="ctr"/>
        <c:lblOffset val="100"/>
        <c:noMultiLvlLbl val="0"/>
      </c:catAx>
      <c:valAx>
        <c:axId val="625917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Rainfall (in)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2573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4947</c:v>
                </c:pt>
                <c:pt idx="1">
                  <c:v>5098</c:v>
                </c:pt>
                <c:pt idx="2">
                  <c:v>4860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909248"/>
        <c:axId val="63952384"/>
      </c:barChart>
      <c:catAx>
        <c:axId val="63909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Rate (oz/A)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3952384"/>
        <c:crosses val="autoZero"/>
        <c:auto val="1"/>
        <c:lblAlgn val="ctr"/>
        <c:lblOffset val="100"/>
        <c:noMultiLvlLbl val="0"/>
      </c:catAx>
      <c:valAx>
        <c:axId val="63952384"/>
        <c:scaling>
          <c:orientation val="minMax"/>
          <c:max val="6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(lbs/A)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3909248"/>
        <c:crosses val="autoZero"/>
        <c:crossBetween val="between"/>
        <c:majorUnit val="1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5883</c:v>
                </c:pt>
                <c:pt idx="1">
                  <c:v>6033</c:v>
                </c:pt>
                <c:pt idx="2">
                  <c:v>5893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990784"/>
        <c:axId val="64005248"/>
      </c:barChart>
      <c:catAx>
        <c:axId val="63990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Rate (oz/A)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4005248"/>
        <c:crosses val="autoZero"/>
        <c:auto val="1"/>
        <c:lblAlgn val="ctr"/>
        <c:lblOffset val="100"/>
        <c:noMultiLvlLbl val="0"/>
      </c:catAx>
      <c:valAx>
        <c:axId val="64005248"/>
        <c:scaling>
          <c:orientation val="minMax"/>
          <c:max val="75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(lbs/A)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3990784"/>
        <c:crosses val="autoZero"/>
        <c:crossBetween val="between"/>
        <c:majorUnit val="1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10030964768524"/>
          <c:y val="2.5059288149728947E-2"/>
          <c:w val="0.83607718747459714"/>
          <c:h val="0.869088036892584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y-actual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trendline>
            <c:spPr>
              <a:ln w="25400">
                <a:solidFill>
                  <a:srgbClr val="FFFF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3959900333451799"/>
                  <c:y val="-0.1195598400667206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>
                        <a:solidFill>
                          <a:srgbClr val="FFFF00"/>
                        </a:solidFill>
                      </a:rPr>
                      <a:t>y = 0.7944x + 1012
R² = 0.7831</a:t>
                    </a:r>
                    <a:endParaRPr lang="en-US" dirty="0">
                      <a:solidFill>
                        <a:srgbClr val="FFFF00"/>
                      </a:solidFill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Sheet1!$A$2:$A$83</c:f>
              <c:numCache>
                <c:formatCode>General</c:formatCode>
                <c:ptCount val="82"/>
                <c:pt idx="0">
                  <c:v>3683</c:v>
                </c:pt>
                <c:pt idx="1">
                  <c:v>3258</c:v>
                </c:pt>
                <c:pt idx="2">
                  <c:v>3740</c:v>
                </c:pt>
                <c:pt idx="3">
                  <c:v>3669</c:v>
                </c:pt>
                <c:pt idx="4">
                  <c:v>3456</c:v>
                </c:pt>
                <c:pt idx="5">
                  <c:v>3456</c:v>
                </c:pt>
                <c:pt idx="6">
                  <c:v>2266</c:v>
                </c:pt>
                <c:pt idx="7">
                  <c:v>6995</c:v>
                </c:pt>
                <c:pt idx="8">
                  <c:v>7069</c:v>
                </c:pt>
                <c:pt idx="9">
                  <c:v>6951</c:v>
                </c:pt>
                <c:pt idx="10">
                  <c:v>7057</c:v>
                </c:pt>
                <c:pt idx="11">
                  <c:v>4499</c:v>
                </c:pt>
                <c:pt idx="12">
                  <c:v>5154</c:v>
                </c:pt>
                <c:pt idx="13">
                  <c:v>5505</c:v>
                </c:pt>
                <c:pt idx="14">
                  <c:v>4457</c:v>
                </c:pt>
                <c:pt idx="15">
                  <c:v>6950</c:v>
                </c:pt>
                <c:pt idx="16">
                  <c:v>7694</c:v>
                </c:pt>
                <c:pt idx="17">
                  <c:v>6216</c:v>
                </c:pt>
                <c:pt idx="18">
                  <c:v>5684</c:v>
                </c:pt>
                <c:pt idx="19">
                  <c:v>5374</c:v>
                </c:pt>
                <c:pt idx="20">
                  <c:v>4455</c:v>
                </c:pt>
                <c:pt idx="21">
                  <c:v>5096</c:v>
                </c:pt>
                <c:pt idx="22">
                  <c:v>4720</c:v>
                </c:pt>
                <c:pt idx="23">
                  <c:v>6615</c:v>
                </c:pt>
                <c:pt idx="24">
                  <c:v>7147</c:v>
                </c:pt>
                <c:pt idx="25">
                  <c:v>5526</c:v>
                </c:pt>
                <c:pt idx="26">
                  <c:v>6304</c:v>
                </c:pt>
                <c:pt idx="27">
                  <c:v>6369</c:v>
                </c:pt>
                <c:pt idx="28">
                  <c:v>6706</c:v>
                </c:pt>
                <c:pt idx="29">
                  <c:v>7212</c:v>
                </c:pt>
                <c:pt idx="30">
                  <c:v>6408</c:v>
                </c:pt>
                <c:pt idx="31">
                  <c:v>5655</c:v>
                </c:pt>
                <c:pt idx="32">
                  <c:v>5889</c:v>
                </c:pt>
                <c:pt idx="33">
                  <c:v>6414</c:v>
                </c:pt>
                <c:pt idx="34">
                  <c:v>5034</c:v>
                </c:pt>
                <c:pt idx="35">
                  <c:v>6197</c:v>
                </c:pt>
                <c:pt idx="36">
                  <c:v>5571</c:v>
                </c:pt>
                <c:pt idx="37">
                  <c:v>6568</c:v>
                </c:pt>
                <c:pt idx="38">
                  <c:v>5954</c:v>
                </c:pt>
                <c:pt idx="39">
                  <c:v>4485</c:v>
                </c:pt>
                <c:pt idx="40">
                  <c:v>6159</c:v>
                </c:pt>
                <c:pt idx="41">
                  <c:v>6542</c:v>
                </c:pt>
                <c:pt idx="42">
                  <c:v>5405</c:v>
                </c:pt>
                <c:pt idx="43">
                  <c:v>4958</c:v>
                </c:pt>
                <c:pt idx="44">
                  <c:v>6528</c:v>
                </c:pt>
                <c:pt idx="45">
                  <c:v>7371</c:v>
                </c:pt>
                <c:pt idx="46">
                  <c:v>6664</c:v>
                </c:pt>
                <c:pt idx="47">
                  <c:v>7153</c:v>
                </c:pt>
                <c:pt idx="48">
                  <c:v>7550</c:v>
                </c:pt>
                <c:pt idx="49">
                  <c:v>7500</c:v>
                </c:pt>
                <c:pt idx="50">
                  <c:v>8123</c:v>
                </c:pt>
                <c:pt idx="51">
                  <c:v>8189</c:v>
                </c:pt>
                <c:pt idx="52">
                  <c:v>7441</c:v>
                </c:pt>
                <c:pt idx="53">
                  <c:v>8110</c:v>
                </c:pt>
                <c:pt idx="54">
                  <c:v>7270</c:v>
                </c:pt>
                <c:pt idx="55">
                  <c:v>8320</c:v>
                </c:pt>
                <c:pt idx="56">
                  <c:v>7060</c:v>
                </c:pt>
                <c:pt idx="57">
                  <c:v>6876</c:v>
                </c:pt>
                <c:pt idx="58">
                  <c:v>8169</c:v>
                </c:pt>
                <c:pt idx="59">
                  <c:v>8494</c:v>
                </c:pt>
                <c:pt idx="60">
                  <c:v>7908</c:v>
                </c:pt>
                <c:pt idx="61">
                  <c:v>7165</c:v>
                </c:pt>
                <c:pt idx="62">
                  <c:v>5913</c:v>
                </c:pt>
                <c:pt idx="63">
                  <c:v>6686</c:v>
                </c:pt>
                <c:pt idx="64">
                  <c:v>5817</c:v>
                </c:pt>
                <c:pt idx="65">
                  <c:v>6396</c:v>
                </c:pt>
                <c:pt idx="66">
                  <c:v>5232</c:v>
                </c:pt>
                <c:pt idx="67">
                  <c:v>5296</c:v>
                </c:pt>
                <c:pt idx="68">
                  <c:v>4703</c:v>
                </c:pt>
                <c:pt idx="69">
                  <c:v>5141</c:v>
                </c:pt>
                <c:pt idx="70">
                  <c:v>5722</c:v>
                </c:pt>
                <c:pt idx="71">
                  <c:v>4150</c:v>
                </c:pt>
                <c:pt idx="72">
                  <c:v>4122</c:v>
                </c:pt>
                <c:pt idx="73">
                  <c:v>5418</c:v>
                </c:pt>
                <c:pt idx="74">
                  <c:v>3557</c:v>
                </c:pt>
                <c:pt idx="75">
                  <c:v>3998</c:v>
                </c:pt>
                <c:pt idx="76">
                  <c:v>4646</c:v>
                </c:pt>
                <c:pt idx="77">
                  <c:v>4729</c:v>
                </c:pt>
                <c:pt idx="78">
                  <c:v>4963</c:v>
                </c:pt>
                <c:pt idx="79">
                  <c:v>4616</c:v>
                </c:pt>
                <c:pt idx="80">
                  <c:v>4148</c:v>
                </c:pt>
                <c:pt idx="81">
                  <c:v>3228</c:v>
                </c:pt>
              </c:numCache>
            </c:numRef>
          </c:xVal>
          <c:yVal>
            <c:numRef>
              <c:f>Sheet1!$B$2:$B$83</c:f>
              <c:numCache>
                <c:formatCode>General</c:formatCode>
                <c:ptCount val="82"/>
                <c:pt idx="0">
                  <c:v>3711</c:v>
                </c:pt>
                <c:pt idx="1">
                  <c:v>3456</c:v>
                </c:pt>
                <c:pt idx="2">
                  <c:v>3754</c:v>
                </c:pt>
                <c:pt idx="3">
                  <c:v>4179</c:v>
                </c:pt>
                <c:pt idx="4">
                  <c:v>3683</c:v>
                </c:pt>
                <c:pt idx="5">
                  <c:v>3485</c:v>
                </c:pt>
                <c:pt idx="6">
                  <c:v>2635</c:v>
                </c:pt>
                <c:pt idx="7">
                  <c:v>6819</c:v>
                </c:pt>
                <c:pt idx="8">
                  <c:v>6233</c:v>
                </c:pt>
                <c:pt idx="9">
                  <c:v>6702</c:v>
                </c:pt>
                <c:pt idx="10">
                  <c:v>6673</c:v>
                </c:pt>
                <c:pt idx="11">
                  <c:v>4552</c:v>
                </c:pt>
                <c:pt idx="12">
                  <c:v>4427</c:v>
                </c:pt>
                <c:pt idx="13">
                  <c:v>5827</c:v>
                </c:pt>
                <c:pt idx="14">
                  <c:v>4321</c:v>
                </c:pt>
                <c:pt idx="15">
                  <c:v>6155</c:v>
                </c:pt>
                <c:pt idx="16">
                  <c:v>6677</c:v>
                </c:pt>
                <c:pt idx="17">
                  <c:v>6244</c:v>
                </c:pt>
                <c:pt idx="18">
                  <c:v>6263</c:v>
                </c:pt>
                <c:pt idx="19">
                  <c:v>4386</c:v>
                </c:pt>
                <c:pt idx="20">
                  <c:v>4428</c:v>
                </c:pt>
                <c:pt idx="21">
                  <c:v>4762</c:v>
                </c:pt>
                <c:pt idx="22">
                  <c:v>4191</c:v>
                </c:pt>
                <c:pt idx="23">
                  <c:v>6369</c:v>
                </c:pt>
                <c:pt idx="24">
                  <c:v>6174</c:v>
                </c:pt>
                <c:pt idx="25">
                  <c:v>4955</c:v>
                </c:pt>
                <c:pt idx="26">
                  <c:v>5993</c:v>
                </c:pt>
                <c:pt idx="27">
                  <c:v>6784</c:v>
                </c:pt>
                <c:pt idx="28">
                  <c:v>7809</c:v>
                </c:pt>
                <c:pt idx="29">
                  <c:v>6148</c:v>
                </c:pt>
                <c:pt idx="30">
                  <c:v>6045</c:v>
                </c:pt>
                <c:pt idx="31">
                  <c:v>6460</c:v>
                </c:pt>
                <c:pt idx="32">
                  <c:v>6771</c:v>
                </c:pt>
                <c:pt idx="33">
                  <c:v>6874</c:v>
                </c:pt>
                <c:pt idx="34">
                  <c:v>4894</c:v>
                </c:pt>
                <c:pt idx="35">
                  <c:v>5252</c:v>
                </c:pt>
                <c:pt idx="36">
                  <c:v>6312</c:v>
                </c:pt>
                <c:pt idx="37">
                  <c:v>6235</c:v>
                </c:pt>
                <c:pt idx="38">
                  <c:v>6248</c:v>
                </c:pt>
                <c:pt idx="39">
                  <c:v>5660</c:v>
                </c:pt>
                <c:pt idx="40">
                  <c:v>6095</c:v>
                </c:pt>
                <c:pt idx="41">
                  <c:v>5750</c:v>
                </c:pt>
                <c:pt idx="42">
                  <c:v>4996</c:v>
                </c:pt>
                <c:pt idx="43">
                  <c:v>5418</c:v>
                </c:pt>
                <c:pt idx="44">
                  <c:v>6528</c:v>
                </c:pt>
                <c:pt idx="45">
                  <c:v>7181</c:v>
                </c:pt>
                <c:pt idx="46">
                  <c:v>7140</c:v>
                </c:pt>
                <c:pt idx="47">
                  <c:v>5960</c:v>
                </c:pt>
                <c:pt idx="48">
                  <c:v>6192</c:v>
                </c:pt>
                <c:pt idx="49">
                  <c:v>6258</c:v>
                </c:pt>
                <c:pt idx="50">
                  <c:v>6181</c:v>
                </c:pt>
                <c:pt idx="51">
                  <c:v>7742</c:v>
                </c:pt>
                <c:pt idx="52">
                  <c:v>7021</c:v>
                </c:pt>
                <c:pt idx="53">
                  <c:v>7414</c:v>
                </c:pt>
                <c:pt idx="54">
                  <c:v>6824</c:v>
                </c:pt>
                <c:pt idx="55">
                  <c:v>8136</c:v>
                </c:pt>
                <c:pt idx="56">
                  <c:v>6719</c:v>
                </c:pt>
                <c:pt idx="57">
                  <c:v>7309</c:v>
                </c:pt>
                <c:pt idx="58">
                  <c:v>7804</c:v>
                </c:pt>
                <c:pt idx="59">
                  <c:v>7713</c:v>
                </c:pt>
                <c:pt idx="60">
                  <c:v>7244</c:v>
                </c:pt>
                <c:pt idx="61">
                  <c:v>6097</c:v>
                </c:pt>
                <c:pt idx="62">
                  <c:v>6336</c:v>
                </c:pt>
                <c:pt idx="63">
                  <c:v>6541</c:v>
                </c:pt>
                <c:pt idx="64">
                  <c:v>6529</c:v>
                </c:pt>
                <c:pt idx="65">
                  <c:v>6480</c:v>
                </c:pt>
                <c:pt idx="66">
                  <c:v>4587</c:v>
                </c:pt>
                <c:pt idx="67">
                  <c:v>4587</c:v>
                </c:pt>
                <c:pt idx="68">
                  <c:v>4085</c:v>
                </c:pt>
                <c:pt idx="69">
                  <c:v>4961</c:v>
                </c:pt>
                <c:pt idx="70">
                  <c:v>3847</c:v>
                </c:pt>
                <c:pt idx="71">
                  <c:v>5087</c:v>
                </c:pt>
                <c:pt idx="72">
                  <c:v>3819</c:v>
                </c:pt>
                <c:pt idx="73">
                  <c:v>5267</c:v>
                </c:pt>
                <c:pt idx="74">
                  <c:v>4825</c:v>
                </c:pt>
                <c:pt idx="75">
                  <c:v>5018</c:v>
                </c:pt>
                <c:pt idx="76">
                  <c:v>3474</c:v>
                </c:pt>
                <c:pt idx="77">
                  <c:v>4343</c:v>
                </c:pt>
                <c:pt idx="78">
                  <c:v>5521</c:v>
                </c:pt>
                <c:pt idx="79">
                  <c:v>4676</c:v>
                </c:pt>
                <c:pt idx="80">
                  <c:v>4103</c:v>
                </c:pt>
                <c:pt idx="81">
                  <c:v>3077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518400"/>
        <c:axId val="64519552"/>
      </c:scatterChart>
      <c:valAx>
        <c:axId val="64518400"/>
        <c:scaling>
          <c:orientation val="minMax"/>
          <c:max val="10000"/>
        </c:scaling>
        <c:delete val="0"/>
        <c:axPos val="b"/>
        <c:numFmt formatCode="General" sourceLinked="1"/>
        <c:majorTickMark val="out"/>
        <c:minorTickMark val="none"/>
        <c:tickLblPos val="nextTo"/>
        <c:crossAx val="64519552"/>
        <c:crosses val="autoZero"/>
        <c:crossBetween val="midCat"/>
        <c:majorUnit val="2000"/>
      </c:valAx>
      <c:valAx>
        <c:axId val="64519552"/>
        <c:scaling>
          <c:orientation val="minMax"/>
          <c:max val="1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4518400"/>
        <c:crosses val="autoZero"/>
        <c:crossBetween val="midCat"/>
        <c:majorUnit val="200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lbs/A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Valor SX</c:v>
                </c:pt>
                <c:pt idx="1">
                  <c:v>Red Eagle</c:v>
                </c:pt>
                <c:pt idx="2">
                  <c:v>Panther SC</c:v>
                </c:pt>
                <c:pt idx="3">
                  <c:v>Valor EZ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4597</c:v>
                </c:pt>
                <c:pt idx="1">
                  <c:v>4437</c:v>
                </c:pt>
                <c:pt idx="2">
                  <c:v>4379</c:v>
                </c:pt>
                <c:pt idx="3">
                  <c:v>4565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423808"/>
        <c:axId val="64425344"/>
      </c:barChart>
      <c:catAx>
        <c:axId val="64423808"/>
        <c:scaling>
          <c:orientation val="minMax"/>
        </c:scaling>
        <c:delete val="0"/>
        <c:axPos val="b"/>
        <c:majorTickMark val="out"/>
        <c:minorTickMark val="none"/>
        <c:tickLblPos val="nextTo"/>
        <c:crossAx val="64425344"/>
        <c:crosses val="autoZero"/>
        <c:auto val="1"/>
        <c:lblAlgn val="ctr"/>
        <c:lblOffset val="100"/>
        <c:noMultiLvlLbl val="0"/>
      </c:catAx>
      <c:valAx>
        <c:axId val="64425344"/>
        <c:scaling>
          <c:orientation val="minMax"/>
          <c:max val="5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4423808"/>
        <c:crosses val="autoZero"/>
        <c:crossBetween val="between"/>
        <c:maj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lbs/A</a:t>
            </a:r>
            <a:endParaRPr lang="en-US" dirty="0"/>
          </a:p>
        </c:rich>
      </c:tx>
      <c:layout>
        <c:manualLayout>
          <c:xMode val="edge"/>
          <c:yMode val="edge"/>
          <c:x val="0.2639766416275599"/>
          <c:y val="1.2461059190031152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Stunting (%)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3 oz/A</c:v>
                </c:pt>
                <c:pt idx="1">
                  <c:v>6 oz/A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4460</c:v>
                </c:pt>
                <c:pt idx="1">
                  <c:v>4530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479232"/>
        <c:axId val="64480768"/>
      </c:barChart>
      <c:catAx>
        <c:axId val="64479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3480000"/>
          <a:lstStyle/>
          <a:p>
            <a:pPr>
              <a:defRPr/>
            </a:pPr>
            <a:endParaRPr lang="en-US"/>
          </a:p>
        </c:txPr>
        <c:crossAx val="64480768"/>
        <c:crosses val="autoZero"/>
        <c:auto val="1"/>
        <c:lblAlgn val="ctr"/>
        <c:lblOffset val="100"/>
        <c:noMultiLvlLbl val="0"/>
      </c:catAx>
      <c:valAx>
        <c:axId val="64480768"/>
        <c:scaling>
          <c:orientation val="minMax"/>
          <c:max val="5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4479232"/>
        <c:crosses val="autoZero"/>
        <c:crossBetween val="between"/>
        <c:maj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J-Rooting (%)</a:t>
            </a:r>
            <a:endParaRPr lang="en-US" dirty="0"/>
          </a:p>
        </c:rich>
      </c:tx>
      <c:layout>
        <c:manualLayout>
          <c:xMode val="edge"/>
          <c:yMode val="edge"/>
          <c:x val="0.27107110711071108"/>
          <c:y val="1.24610591900311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248134262245122"/>
          <c:y val="0.12433664483528344"/>
          <c:w val="0.75511541705351637"/>
          <c:h val="0.71074525964628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cat>
          <c:val>
            <c:numRef>
              <c:f>Sheet1!$B$2:$B$4</c:f>
              <c:numCache>
                <c:formatCode>0</c:formatCode>
                <c:ptCount val="3"/>
                <c:pt idx="0">
                  <c:v>43</c:v>
                </c:pt>
                <c:pt idx="1">
                  <c:v>51</c:v>
                </c:pt>
                <c:pt idx="2">
                  <c:v>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658816"/>
        <c:axId val="64198144"/>
      </c:barChart>
      <c:catAx>
        <c:axId val="64658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Valor (oz/A)*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4198144"/>
        <c:crosses val="autoZero"/>
        <c:auto val="1"/>
        <c:lblAlgn val="ctr"/>
        <c:lblOffset val="100"/>
        <c:noMultiLvlLbl val="0"/>
      </c:catAx>
      <c:valAx>
        <c:axId val="64198144"/>
        <c:scaling>
          <c:orientation val="minMax"/>
          <c:max val="6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64658816"/>
        <c:crosses val="autoZero"/>
        <c:crossBetween val="between"/>
        <c:majorUnit val="1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J-Rooting (%)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Plants/5 row ft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21</c:v>
                </c:pt>
                <c:pt idx="2">
                  <c:v>42</c:v>
                </c:pt>
              </c:numCache>
            </c:numRef>
          </c:cat>
          <c:val>
            <c:numRef>
              <c:f>Sheet1!$B$2:$B$4</c:f>
              <c:numCache>
                <c:formatCode>0</c:formatCode>
                <c:ptCount val="3"/>
                <c:pt idx="0">
                  <c:v>51</c:v>
                </c:pt>
                <c:pt idx="1">
                  <c:v>50</c:v>
                </c:pt>
                <c:pt idx="2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574976"/>
        <c:axId val="64576896"/>
      </c:barChart>
      <c:catAx>
        <c:axId val="64574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Dual Magnum </a:t>
                </a:r>
                <a:r>
                  <a:rPr lang="en-US" baseline="0" dirty="0" smtClean="0"/>
                  <a:t>(oz/A)**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6426765784087508"/>
              <c:y val="0.909283489096573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4576896"/>
        <c:crosses val="autoZero"/>
        <c:auto val="1"/>
        <c:lblAlgn val="ctr"/>
        <c:lblOffset val="100"/>
        <c:noMultiLvlLbl val="0"/>
      </c:catAx>
      <c:valAx>
        <c:axId val="64576896"/>
        <c:scaling>
          <c:orientation val="minMax"/>
          <c:max val="6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64574976"/>
        <c:crosses val="autoZero"/>
        <c:crossBetween val="between"/>
        <c:majorUnit val="1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0.20702</cdr:x>
      <cdr:y>0.12317</cdr:y>
    </cdr:from>
    <cdr:to>
      <cdr:x>0.46625</cdr:x>
      <cdr:y>0.16803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0250" y="627639"/>
          <a:ext cx="914414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dirty="0" smtClean="0"/>
            <a:t>P = 0.7218</a:t>
          </a:r>
          <a:endParaRPr lang="en-US" sz="1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E9D3F-DD13-414C-AF10-9D773E2DA484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586B2-AA53-4CEF-BD73-5A2D4848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60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282F2-FE6F-4C22-9F35-D3753FD56558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3E658-8058-469B-8F30-AC59C919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52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715EF-0381-435C-96B2-BFC5636A2CB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53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91546-85CD-4213-AC32-2ECDE41C9855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3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581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4988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79837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567"/>
            <a:ext cx="9143245" cy="6857433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7839" y="1620822"/>
            <a:ext cx="8212136" cy="600075"/>
          </a:xfrm>
        </p:spPr>
        <p:txBody>
          <a:bodyPr anchor="t" anchorCtr="0"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1938" y="491454"/>
            <a:ext cx="8230634" cy="1032545"/>
          </a:xfrm>
        </p:spPr>
        <p:txBody>
          <a:bodyPr anchor="t" anchorCtr="0"/>
          <a:lstStyle>
            <a:lvl1pPr>
              <a:lnSpc>
                <a:spcPts val="3200"/>
              </a:lnSpc>
              <a:defRPr sz="30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863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lIns="3060000" tIns="1080000" r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CA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9144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468000" tIns="489600"/>
          <a:lstStyle>
            <a:lvl1pPr marL="0" indent="0">
              <a:lnSpc>
                <a:spcPts val="3200"/>
              </a:lnSpc>
              <a:buNone/>
              <a:defRPr sz="30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7839" y="1620822"/>
            <a:ext cx="8212136" cy="600075"/>
          </a:xfrm>
        </p:spPr>
        <p:txBody>
          <a:bodyPr anchor="t" anchorCtr="0"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430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57200" y="1071116"/>
            <a:ext cx="8229600" cy="496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tx1"/>
              </a:buClr>
              <a:defRPr/>
            </a:lvl1pPr>
            <a:lvl2pPr>
              <a:spcBef>
                <a:spcPts val="600"/>
              </a:spcBef>
              <a:spcAft>
                <a:spcPts val="0"/>
              </a:spcAft>
              <a:defRPr/>
            </a:lvl2pPr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C6F70"/>
                </a:solidFill>
              </a:rPr>
              <a:t>DOW CONFIDENTIAL - Do not share without permission</a:t>
            </a:r>
            <a:endParaRPr lang="en-US" dirty="0">
              <a:solidFill>
                <a:srgbClr val="6C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00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57200" y="1071116"/>
            <a:ext cx="8229600" cy="496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12000"/>
              </a:lnSpc>
              <a:spcAft>
                <a:spcPts val="1600"/>
              </a:spcAft>
              <a:buClr>
                <a:schemeClr val="tx1"/>
              </a:buCl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C6F70"/>
                </a:solidFill>
              </a:rPr>
              <a:t>DOW CONFIDENTIAL - Do not share without permission</a:t>
            </a:r>
            <a:endParaRPr lang="en-US" dirty="0">
              <a:solidFill>
                <a:srgbClr val="6C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1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Gr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57200" y="1071116"/>
            <a:ext cx="8229600" cy="387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tx1"/>
              </a:buClr>
              <a:defRPr/>
            </a:lvl1pPr>
            <a:lvl2pPr>
              <a:spcBef>
                <a:spcPts val="600"/>
              </a:spcBef>
              <a:spcAft>
                <a:spcPts val="0"/>
              </a:spcAft>
              <a:defRPr/>
            </a:lvl2pPr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7576"/>
            <a:ext cx="8229600" cy="79119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5556383"/>
            <a:ext cx="8208962" cy="737445"/>
          </a:xfrm>
          <a:prstGeom prst="roundRect">
            <a:avLst>
              <a:gd name="adj" fmla="val 12362"/>
            </a:avLst>
          </a:prstGeom>
          <a:solidFill>
            <a:schemeClr val="bg2"/>
          </a:solidFill>
        </p:spPr>
        <p:txBody>
          <a:bodyPr lIns="108000" tIns="72000" rIns="108000" bIns="72000" anchor="ctr" anchorCtr="0"/>
          <a:lstStyle>
            <a:lvl1pPr marL="0" indent="0" algn="ctr">
              <a:lnSpc>
                <a:spcPts val="22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C6F70"/>
                </a:solidFill>
              </a:rPr>
              <a:t>DOW CONFIDENTIAL - Do not share without permission</a:t>
            </a:r>
            <a:endParaRPr lang="en-US" dirty="0">
              <a:solidFill>
                <a:srgbClr val="6C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0746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C6F70"/>
                </a:solidFill>
              </a:rPr>
              <a:t>DOW CONFIDENTIAL - Do not share without permission</a:t>
            </a:r>
            <a:endParaRPr lang="en-US" dirty="0">
              <a:solidFill>
                <a:srgbClr val="6C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6" y="1008719"/>
            <a:ext cx="5577851" cy="523744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07576"/>
            <a:ext cx="8229600" cy="79119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457200" y="1143205"/>
            <a:ext cx="5202718" cy="4213579"/>
          </a:xfrm>
        </p:spPr>
        <p:txBody>
          <a:bodyPr lIns="137160" tIns="91440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77672" y="5446543"/>
            <a:ext cx="5057182" cy="431006"/>
          </a:xfr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100" baseline="0"/>
            </a:lvl1pPr>
            <a:lvl2pPr marL="288000" indent="0">
              <a:lnSpc>
                <a:spcPts val="1400"/>
              </a:lnSpc>
              <a:buNone/>
              <a:defRPr sz="1100"/>
            </a:lvl2pPr>
            <a:lvl3pPr marL="594000" indent="0">
              <a:lnSpc>
                <a:spcPts val="1400"/>
              </a:lnSpc>
              <a:buNone/>
              <a:defRPr sz="1100"/>
            </a:lvl3pPr>
            <a:lvl4pPr marL="864000" indent="0">
              <a:lnSpc>
                <a:spcPts val="1400"/>
              </a:lnSpc>
              <a:buNone/>
              <a:defRPr sz="1100"/>
            </a:lvl4pPr>
            <a:lvl5pPr marL="1152000" indent="0">
              <a:lnSpc>
                <a:spcPts val="1400"/>
              </a:lnSpc>
              <a:buNone/>
              <a:defRPr sz="1100"/>
            </a:lvl5pPr>
          </a:lstStyle>
          <a:p>
            <a:pPr lvl="0"/>
            <a:r>
              <a:rPr lang="en-US" dirty="0" smtClean="0"/>
              <a:t>Click to edit image caption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5956300" y="1146175"/>
            <a:ext cx="2741613" cy="4889500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 marL="1588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>
                <a:solidFill>
                  <a:srgbClr val="6C6F70"/>
                </a:solidFill>
              </a:rPr>
              <a:t>DOW CONFIDENTIAL - Do not share without permission</a:t>
            </a:r>
            <a:endParaRPr lang="en-US" dirty="0">
              <a:solidFill>
                <a:srgbClr val="6C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3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57200" y="1065742"/>
            <a:ext cx="4019549" cy="4976607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678363" y="1065742"/>
            <a:ext cx="4008437" cy="4992525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7576"/>
            <a:ext cx="8229600" cy="79119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4572000" y="1082152"/>
            <a:ext cx="0" cy="49535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6C6F70"/>
                </a:solidFill>
              </a:rPr>
              <a:t>DOW CONFIDENTIAL - Do not share without permission</a:t>
            </a:r>
            <a:endParaRPr lang="en-US" dirty="0">
              <a:solidFill>
                <a:srgbClr val="6C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9758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151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57200" y="1065742"/>
            <a:ext cx="4019549" cy="429768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4678363" y="1065742"/>
            <a:ext cx="4008437" cy="429768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7576"/>
            <a:ext cx="8229600" cy="79119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4572000" y="1082152"/>
            <a:ext cx="0" cy="42976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6C6F70"/>
                </a:solidFill>
              </a:rPr>
              <a:t>DOW CONFIDENTIAL - Do not share without permission</a:t>
            </a:r>
            <a:endParaRPr lang="en-US" dirty="0">
              <a:solidFill>
                <a:srgbClr val="6C6F70"/>
              </a:solidFill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5556383"/>
            <a:ext cx="8208962" cy="737445"/>
          </a:xfrm>
          <a:prstGeom prst="roundRect">
            <a:avLst>
              <a:gd name="adj" fmla="val 12362"/>
            </a:avLst>
          </a:prstGeom>
          <a:solidFill>
            <a:schemeClr val="bg2"/>
          </a:solidFill>
        </p:spPr>
        <p:txBody>
          <a:bodyPr lIns="108000" tIns="72000" rIns="108000" bIns="72000" anchor="ctr" anchorCtr="0"/>
          <a:lstStyle>
            <a:lvl1pPr marL="0" indent="0" algn="ctr">
              <a:lnSpc>
                <a:spcPts val="22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text.</a:t>
            </a:r>
          </a:p>
        </p:txBody>
      </p:sp>
    </p:spTree>
    <p:extLst>
      <p:ext uri="{BB962C8B-B14F-4D97-AF65-F5344CB8AC3E}">
        <p14:creationId xmlns:p14="http://schemas.microsoft.com/office/powerpoint/2010/main" val="235037549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30213"/>
            <a:ext cx="8229600" cy="2209800"/>
          </a:xfrm>
        </p:spPr>
        <p:txBody>
          <a:bodyPr anchor="ctr" anchorCtr="0"/>
          <a:lstStyle>
            <a:lvl1pPr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38892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9144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468000" tIns="1325880"/>
          <a:lstStyle>
            <a:lvl1pPr marL="0" indent="0">
              <a:lnSpc>
                <a:spcPts val="3200"/>
              </a:lnSpc>
              <a:buNone/>
              <a:defRPr sz="30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68113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0"/>
          <a:stretch/>
        </p:blipFill>
        <p:spPr>
          <a:xfrm>
            <a:off x="0" y="2915322"/>
            <a:ext cx="9144000" cy="3942678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7837" y="1109308"/>
            <a:ext cx="8220075" cy="1167091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Closing title Arial Bold 24pt sentence case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62178" y="6456135"/>
            <a:ext cx="4094162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FFFFFF"/>
                </a:solidFill>
              </a:rPr>
              <a:t> ® Trademark of The Dow Chemical Company (“Dow”) or an affiliated company of Dow</a:t>
            </a:r>
            <a:endParaRPr lang="en-CA" sz="7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1176" cy="987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73" y="6438267"/>
            <a:ext cx="1825756" cy="1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29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Medium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72" y="1478755"/>
            <a:ext cx="4127000" cy="4294641"/>
          </a:xfrm>
          <a:prstGeom prst="rect">
            <a:avLst/>
          </a:prstGeom>
        </p:spPr>
      </p:pic>
      <p:sp>
        <p:nvSpPr>
          <p:cNvPr id="16" name="Content Placeholder 4"/>
          <p:cNvSpPr>
            <a:spLocks noGrp="1"/>
          </p:cNvSpPr>
          <p:nvPr>
            <p:ph sz="quarter" idx="20"/>
          </p:nvPr>
        </p:nvSpPr>
        <p:spPr>
          <a:xfrm>
            <a:off x="4736410" y="1626393"/>
            <a:ext cx="3767328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3" y="1478755"/>
            <a:ext cx="4127000" cy="429464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2" y="5131594"/>
            <a:ext cx="3683794" cy="431006"/>
          </a:xfrm>
        </p:spPr>
        <p:txBody>
          <a:bodyPr/>
          <a:lstStyle>
            <a:lvl1pPr marL="0" indent="0">
              <a:lnSpc>
                <a:spcPts val="1050"/>
              </a:lnSpc>
              <a:spcBef>
                <a:spcPts val="0"/>
              </a:spcBef>
              <a:buNone/>
              <a:defRPr sz="825" baseline="0"/>
            </a:lvl1pPr>
            <a:lvl2pPr marL="216000" indent="0">
              <a:lnSpc>
                <a:spcPts val="1050"/>
              </a:lnSpc>
              <a:buNone/>
              <a:defRPr sz="825"/>
            </a:lvl2pPr>
            <a:lvl3pPr marL="445500" indent="0">
              <a:lnSpc>
                <a:spcPts val="1050"/>
              </a:lnSpc>
              <a:buNone/>
              <a:defRPr sz="825"/>
            </a:lvl3pPr>
            <a:lvl4pPr marL="648000" indent="0">
              <a:lnSpc>
                <a:spcPts val="1050"/>
              </a:lnSpc>
              <a:buNone/>
              <a:defRPr sz="825"/>
            </a:lvl4pPr>
            <a:lvl5pPr marL="864000" indent="0">
              <a:lnSpc>
                <a:spcPts val="1050"/>
              </a:lnSpc>
              <a:buNone/>
              <a:defRPr sz="825"/>
            </a:lvl5pPr>
          </a:lstStyle>
          <a:p>
            <a:pPr lvl="0"/>
            <a:r>
              <a:rPr lang="en-US" dirty="0" smtClean="0"/>
              <a:t>Click to edit image caption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798906" y="5131594"/>
            <a:ext cx="3699933" cy="431006"/>
          </a:xfrm>
        </p:spPr>
        <p:txBody>
          <a:bodyPr/>
          <a:lstStyle>
            <a:lvl1pPr marL="0" indent="0">
              <a:lnSpc>
                <a:spcPts val="1050"/>
              </a:lnSpc>
              <a:spcBef>
                <a:spcPts val="0"/>
              </a:spcBef>
              <a:buNone/>
              <a:defRPr sz="825" baseline="0"/>
            </a:lvl1pPr>
            <a:lvl2pPr marL="216000" indent="0">
              <a:lnSpc>
                <a:spcPts val="1050"/>
              </a:lnSpc>
              <a:buNone/>
              <a:defRPr sz="825"/>
            </a:lvl2pPr>
            <a:lvl3pPr marL="445500" indent="0">
              <a:lnSpc>
                <a:spcPts val="1050"/>
              </a:lnSpc>
              <a:buNone/>
              <a:defRPr sz="825"/>
            </a:lvl3pPr>
            <a:lvl4pPr marL="648000" indent="0">
              <a:lnSpc>
                <a:spcPts val="1050"/>
              </a:lnSpc>
              <a:buNone/>
              <a:defRPr sz="825"/>
            </a:lvl4pPr>
            <a:lvl5pPr marL="864000" indent="0">
              <a:lnSpc>
                <a:spcPts val="1050"/>
              </a:lnSpc>
              <a:buNone/>
              <a:defRPr sz="825"/>
            </a:lvl5pPr>
          </a:lstStyle>
          <a:p>
            <a:pPr lvl="0"/>
            <a:r>
              <a:rPr lang="en-US" dirty="0" smtClean="0"/>
              <a:t>Click to edit image caption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9"/>
          </p:nvPr>
        </p:nvSpPr>
        <p:spPr>
          <a:xfrm>
            <a:off x="533210" y="1622424"/>
            <a:ext cx="3767328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881120" y="6410961"/>
            <a:ext cx="4465320" cy="213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60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0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8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91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88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71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11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37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3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03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7862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98944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1313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6936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9588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64736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27794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7358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89340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751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49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6589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7002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48203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1067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96567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21152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9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7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549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8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6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13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97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090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2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1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9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FE525-1D80-4DAD-ACAB-67660A4D41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13323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81F63-DDB9-4F5F-98D3-C8D218B585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13408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41AF5-1B48-4396-98CE-E53131EEC8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29965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B6836-7CF7-4CFC-B268-D730EDE8CE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029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94CE1-37E9-442D-B137-42D7D6F50A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8313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902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39B1A-6C45-455B-963B-1465E3B52D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71581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4B297-BA87-4C16-9A5F-F23FC2D12C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90157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5A92-C54F-459B-9154-D693D4921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94106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FD6B8-6522-45BE-AD5C-9AA52CACC2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44874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65EA2-9D56-4C56-AAD7-F4F70A2607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2355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5B6EB-40B4-4A11-B6EC-B3180E74B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2938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06359-0666-4652-B18E-BD3EB3E13B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35419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3B3A2-A12A-4C25-A4BF-9A152E121A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4859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2B8D2-ED24-43F8-B7F9-D300A7C32B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24834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8DE39-53B5-4E1D-BB5A-8447E63324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5446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395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4350" y="96838"/>
            <a:ext cx="7291388" cy="6307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FCDB-2984-40EF-8582-288AB82D39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62140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352800"/>
            <a:ext cx="8610600" cy="1371600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800600"/>
            <a:ext cx="8610600" cy="1371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75812-9BD3-448C-953C-CE468C6E3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708DD-54F5-47F6-A748-66916F0C4F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4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1462A-C766-4F16-9FCC-9BC1613F4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716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4F100-D6C0-4D00-90D3-F2D8399F6B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6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487C8-F714-4347-AAA6-DFF485BCD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58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CBC82-6068-41F7-8E19-2A8A7F5684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45B62-DADD-4CC4-819B-B9532F7FD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1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551F4-259F-4E3D-B328-56A21030E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B9B4-CF48-4F6F-B526-F5456A2AD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8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9680B-0D6C-4A69-ADFE-8737B733FF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152400"/>
            <a:ext cx="19812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7912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7CEEC-843D-4609-8939-88C795E6AC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80535-EB28-43D2-BF71-4E12627DE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6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3716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481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054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59489-AE74-4C95-A746-6869B4923E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3716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38481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94D38-008F-461E-9EC5-22A17661AA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152400"/>
            <a:ext cx="79248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6597C-642D-409B-912D-6E6A4F3EFC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0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54355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04498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76099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1552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614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5805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59624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2667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24670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2187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17340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38480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65365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02554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603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7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9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3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DCEE5A-F377-4068-929B-9A73A3E715F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9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92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371600"/>
            <a:ext cx="792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229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293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29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36C745-895E-4D7F-ADB9-D5F30B65F7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3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7576"/>
            <a:ext cx="8229600" cy="79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57200" y="946784"/>
            <a:ext cx="82296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8345047" y="6440343"/>
            <a:ext cx="113695" cy="133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6C6F70"/>
                </a:solidFill>
                <a:cs typeface="Arial"/>
              </a:rPr>
              <a:t>|</a:t>
            </a:r>
            <a:endParaRPr lang="en-CA" sz="700" dirty="0">
              <a:solidFill>
                <a:srgbClr val="6C6F70"/>
              </a:solidFill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9238" y="6434406"/>
            <a:ext cx="147562" cy="1330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A15B919-E3DF-8843-A034-99A3C3E2A01C}" type="slidenum">
              <a:rPr lang="en-US" sz="900" smtClean="0">
                <a:solidFill>
                  <a:srgbClr val="6C6F70"/>
                </a:solidFill>
                <a:cs typeface="Arial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 sz="900" dirty="0">
              <a:solidFill>
                <a:srgbClr val="6C6F70"/>
              </a:solidFill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2" b="31268"/>
          <a:stretch>
            <a:fillRect/>
          </a:stretch>
        </p:blipFill>
        <p:spPr>
          <a:xfrm>
            <a:off x="457200" y="6307495"/>
            <a:ext cx="1949997" cy="374996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5671212" y="6394864"/>
            <a:ext cx="2593339" cy="227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6C6F70"/>
                </a:solidFill>
              </a:rPr>
              <a:t>DOW RESTRICTED</a:t>
            </a:r>
            <a:endParaRPr lang="en-US" dirty="0">
              <a:solidFill>
                <a:srgbClr val="6C6F7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4164"/>
            <a:ext cx="8229600" cy="496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8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marL="230188" indent="-230188" algn="l" rtl="0" eaLnBrk="1" fontAlgn="base" hangingPunct="1">
        <a:lnSpc>
          <a:spcPct val="112000"/>
        </a:lnSpc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000" baseline="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2880" algn="l" rtl="0" eaLnBrk="1" fontAlgn="base" hangingPunct="1">
        <a:lnSpc>
          <a:spcPct val="112000"/>
        </a:lnSpc>
        <a:spcBef>
          <a:spcPts val="600"/>
        </a:spcBef>
        <a:spcAft>
          <a:spcPts val="0"/>
        </a:spcAft>
        <a:buClr>
          <a:schemeClr val="tx1"/>
        </a:buClr>
        <a:buSzPct val="85000"/>
        <a:buFont typeface="Wingdings" pitchFamily="2" charset="2"/>
        <a:buChar char="§"/>
        <a:defRPr sz="1800" baseline="0">
          <a:solidFill>
            <a:schemeClr val="tx1"/>
          </a:solidFill>
          <a:latin typeface="Arial"/>
          <a:ea typeface="+mn-ea"/>
          <a:cs typeface="Arial"/>
        </a:defRPr>
      </a:lvl2pPr>
      <a:lvl3pPr marL="882000" indent="-182880" algn="l" rtl="0" eaLnBrk="1" fontAlgn="base" hangingPunct="1">
        <a:lnSpc>
          <a:spcPct val="112000"/>
        </a:lnSpc>
        <a:spcBef>
          <a:spcPts val="600"/>
        </a:spcBef>
        <a:spcAft>
          <a:spcPts val="0"/>
        </a:spcAft>
        <a:buClr>
          <a:schemeClr val="tx1"/>
        </a:buClr>
        <a:buSzPct val="80000"/>
        <a:buFont typeface="Arial" pitchFamily="34" charset="0"/>
        <a:buChar char="─"/>
        <a:tabLst/>
        <a:defRPr sz="1600" baseline="0">
          <a:solidFill>
            <a:schemeClr val="tx1"/>
          </a:solidFill>
          <a:latin typeface="Arial"/>
          <a:ea typeface="+mn-ea"/>
          <a:cs typeface="Arial"/>
        </a:defRPr>
      </a:lvl3pPr>
      <a:lvl4pPr marL="1152000" indent="-182880" algn="l" rtl="0" eaLnBrk="1" fontAlgn="base" hangingPunct="1">
        <a:lnSpc>
          <a:spcPct val="112000"/>
        </a:lnSpc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1400" baseline="0">
          <a:solidFill>
            <a:schemeClr val="tx1"/>
          </a:solidFill>
          <a:latin typeface="Arial"/>
          <a:ea typeface="+mn-ea"/>
          <a:cs typeface="Arial"/>
        </a:defRPr>
      </a:lvl4pPr>
      <a:lvl5pPr marL="1440000" indent="-182880" algn="l" rtl="0" eaLnBrk="1" fontAlgn="base" hangingPunct="1">
        <a:lnSpc>
          <a:spcPct val="112000"/>
        </a:lnSpc>
        <a:spcBef>
          <a:spcPts val="600"/>
        </a:spcBef>
        <a:spcAft>
          <a:spcPts val="0"/>
        </a:spcAft>
        <a:buClr>
          <a:schemeClr val="tx1"/>
        </a:buClr>
        <a:buFont typeface="Wingdings" pitchFamily="2" charset="2"/>
        <a:buChar char="§"/>
        <a:defRPr sz="1200" baseline="0">
          <a:solidFill>
            <a:schemeClr val="tx1"/>
          </a:solidFill>
          <a:latin typeface="Arial"/>
          <a:ea typeface="+mn-ea"/>
          <a:cs typeface="Arial"/>
        </a:defRPr>
      </a:lvl5pPr>
      <a:lvl6pPr marL="16033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6pPr>
      <a:lvl7pPr marL="20605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7pPr>
      <a:lvl8pPr marL="25177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8pPr>
      <a:lvl9pPr marL="29749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133600" y="31242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2018 Peanut Weed </a:t>
            </a:r>
            <a:br>
              <a:rPr lang="en-US" altLang="en-US" sz="3200" dirty="0" smtClean="0"/>
            </a:br>
            <a:r>
              <a:rPr lang="en-US" altLang="en-US" sz="3200" dirty="0" smtClean="0"/>
              <a:t>Control Update</a:t>
            </a: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71700" y="4876800"/>
            <a:ext cx="5981700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600" dirty="0" smtClean="0"/>
              <a:t>Eric P. Prostko</a:t>
            </a:r>
            <a:endParaRPr lang="en-US" altLang="en-US" sz="1600" baseline="30000" dirty="0" smtClean="0"/>
          </a:p>
          <a:p>
            <a:pPr algn="ctr" eaLnBrk="1" hangingPunct="1">
              <a:lnSpc>
                <a:spcPct val="80000"/>
              </a:lnSpc>
            </a:pPr>
            <a:r>
              <a:rPr lang="en-US" altLang="en-US" sz="1600" dirty="0" smtClean="0"/>
              <a:t>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600" dirty="0" smtClean="0"/>
              <a:t>Department of Crop &amp; Soil Sciences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5715000"/>
            <a:ext cx="2209800" cy="87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10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Weed Control – 2017</a:t>
            </a:r>
            <a:br>
              <a:rPr lang="en-US" sz="3200" dirty="0" smtClean="0"/>
            </a:br>
            <a:r>
              <a:rPr lang="en-US" sz="2800" i="1" dirty="0" smtClean="0"/>
              <a:t>Gramoxone/Cobra Program</a:t>
            </a:r>
            <a:endParaRPr lang="en-US" sz="2800" i="1" dirty="0"/>
          </a:p>
        </p:txBody>
      </p:sp>
      <p:pic>
        <p:nvPicPr>
          <p:cNvPr id="4098" name="Picture 2" descr="L:\field pictures\2017\pe-10-17\august 16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295400"/>
            <a:ext cx="3527425" cy="47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L:\field pictures\2017\pe-10-17\august 16\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295400"/>
            <a:ext cx="3529013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5928965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PE-10-17</a:t>
            </a:r>
          </a:p>
          <a:p>
            <a:r>
              <a:rPr lang="en-US" dirty="0">
                <a:solidFill>
                  <a:srgbClr val="000000"/>
                </a:solidFill>
              </a:rPr>
              <a:t>August 16</a:t>
            </a:r>
          </a:p>
          <a:p>
            <a:r>
              <a:rPr lang="en-US" dirty="0">
                <a:solidFill>
                  <a:srgbClr val="000000"/>
                </a:solidFill>
              </a:rPr>
              <a:t>106 DAP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4808" y="5943600"/>
            <a:ext cx="21643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</a:rPr>
              <a:t>Prowl H</a:t>
            </a:r>
            <a:r>
              <a:rPr lang="en-US" sz="800" baseline="-25000" dirty="0">
                <a:solidFill>
                  <a:srgbClr val="000000"/>
                </a:solidFill>
              </a:rPr>
              <a:t>2</a:t>
            </a:r>
            <a:r>
              <a:rPr lang="en-US" sz="800" dirty="0">
                <a:solidFill>
                  <a:srgbClr val="000000"/>
                </a:solidFill>
              </a:rPr>
              <a:t>0 3.8SC @ 32 oz/A (PRE)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Gramoxone 2SL @ 12 oz/A (15 DAP)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Storm 4SL @ 16 oz/A (15 DAP)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Dual Magnum 7.62EC @ 4 oz/A (15 DAP)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Cobra 2EC @ 12.5 oz/A (42 DAP)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2,4-DB 1.75SL @ 18 oz/A (42 DAP)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Dual Magnum 7.62EC @ 16 oz/A (42 DAP)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4645" y="59552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5486400" y="2895600"/>
            <a:ext cx="1219200" cy="1905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7696200" y="2971800"/>
            <a:ext cx="1295400" cy="1905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008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Paraquat Concerns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Using higher paraquat rates without a safener and/or later in the peanut life cycle puts you at more risk for potential yield loss, especially in high yielding irrigated fields or dryland fields!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69" y="1407742"/>
            <a:ext cx="3353091" cy="499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10400" y="6246911"/>
            <a:ext cx="679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 DAT</a:t>
            </a:r>
            <a:endParaRPr lang="en-US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17295"/>
            <a:ext cx="1524000" cy="26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38" y="2438400"/>
            <a:ext cx="1192213" cy="25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5" t="37662" r="38384" b="56338"/>
          <a:stretch/>
        </p:blipFill>
        <p:spPr bwMode="auto">
          <a:xfrm>
            <a:off x="143933" y="2984897"/>
            <a:ext cx="1532467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4" t="19676" r="40240" b="74990"/>
          <a:stretch/>
        </p:blipFill>
        <p:spPr bwMode="auto">
          <a:xfrm>
            <a:off x="27449" y="3429000"/>
            <a:ext cx="1648951" cy="25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75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Gramoxone 2SL @ 12 oz/A + Storm 4SL @ 16 oz/A + Dual Magnum 7.62EC @ 16 oz/A – 14 DAT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0" y="1504421"/>
            <a:ext cx="3527425" cy="470323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75" y="1503362"/>
            <a:ext cx="3529013" cy="4705350"/>
          </a:xfrm>
        </p:spPr>
      </p:pic>
      <p:sp>
        <p:nvSpPr>
          <p:cNvPr id="8" name="TextBox 7"/>
          <p:cNvSpPr txBox="1"/>
          <p:nvPr/>
        </p:nvSpPr>
        <p:spPr>
          <a:xfrm>
            <a:off x="33130" y="5844325"/>
            <a:ext cx="1391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PE-18-17</a:t>
            </a:r>
          </a:p>
          <a:p>
            <a:r>
              <a:rPr lang="en-US" sz="1200" dirty="0">
                <a:solidFill>
                  <a:srgbClr val="000000"/>
                </a:solidFill>
              </a:rPr>
              <a:t>May 30</a:t>
            </a:r>
          </a:p>
          <a:p>
            <a:r>
              <a:rPr lang="en-US" sz="1200" dirty="0">
                <a:solidFill>
                  <a:srgbClr val="000000"/>
                </a:solidFill>
              </a:rPr>
              <a:t>15 GPA</a:t>
            </a:r>
          </a:p>
          <a:p>
            <a:r>
              <a:rPr lang="en-US" sz="1200" dirty="0">
                <a:solidFill>
                  <a:srgbClr val="000000"/>
                </a:solidFill>
              </a:rPr>
              <a:t>3.5 MPH</a:t>
            </a:r>
          </a:p>
          <a:p>
            <a:r>
              <a:rPr lang="en-US" sz="1200" dirty="0">
                <a:solidFill>
                  <a:srgbClr val="000000"/>
                </a:solidFill>
              </a:rPr>
              <a:t>11002DG nozzles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486400" y="2590800"/>
            <a:ext cx="1143000" cy="24384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7543800" y="2438400"/>
            <a:ext cx="1447800" cy="24384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71619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A Comparison of </a:t>
            </a:r>
            <a:r>
              <a:rPr lang="en-US" sz="1800" b="1" i="1" u="sng" dirty="0" smtClean="0"/>
              <a:t>Irrigated Weed-Free</a:t>
            </a:r>
            <a:r>
              <a:rPr lang="en-US" sz="1800" dirty="0" smtClean="0"/>
              <a:t> Peanut Yields Between NTC and Gramoxone 2SL (12 oz/A) + Storm 4SL (16 oz/A) + Dual Magnum 7.62EC (16-21 oz/A) Treatments in Georgia, 2011-2017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877444"/>
              </p:ext>
            </p:extLst>
          </p:nvPr>
        </p:nvGraphicFramePr>
        <p:xfrm>
          <a:off x="1802076" y="12954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9201" y="647997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 (lbs/A)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03136" y="3496232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 + S + DM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(lbs/A)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55" y="4724400"/>
            <a:ext cx="116891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rgbClr val="000000"/>
                </a:solidFill>
              </a:rPr>
              <a:t>PEA01-11 (GA-06G)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PEA01-12 (GA-06G)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PE-20-11 (GA-06G)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PE-01-12 (GA-06G)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PE-17-12 (GA-06G)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PE-02-13 (GA-06G)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PE-02B-13 (GA-09B)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PE-12-13 (GA-06G)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PE-13-13 (GA-06G)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PE-06-14 (GA-06G)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PE-06-14 (GA-09B)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PE-08-14 (GA-12Y)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PE-15-15 (GA-12Y)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PE-16-15 (GA-13M)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PE-06-16 (GA-12Y)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PE-20-16 (GA-06G)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PE-21-17 (GA-16HO)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0" y="6581025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n = 82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5800" y="4986010"/>
            <a:ext cx="3631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C000"/>
                </a:solidFill>
              </a:rPr>
              <a:t>IF X = </a:t>
            </a:r>
            <a:r>
              <a:rPr lang="en-US" sz="1600" i="1" dirty="0" smtClean="0">
                <a:solidFill>
                  <a:srgbClr val="FFC000"/>
                </a:solidFill>
              </a:rPr>
              <a:t>5000 </a:t>
            </a:r>
            <a:r>
              <a:rPr lang="en-US" sz="1600" i="1" dirty="0">
                <a:solidFill>
                  <a:srgbClr val="FFC000"/>
                </a:solidFill>
              </a:rPr>
              <a:t>THEN Y = </a:t>
            </a:r>
            <a:r>
              <a:rPr lang="en-US" sz="1600" i="1" dirty="0" smtClean="0">
                <a:solidFill>
                  <a:srgbClr val="FFC000"/>
                </a:solidFill>
              </a:rPr>
              <a:t>4984 (99.7%)</a:t>
            </a:r>
          </a:p>
          <a:p>
            <a:r>
              <a:rPr lang="en-US" sz="1600" i="1" dirty="0" smtClean="0">
                <a:solidFill>
                  <a:srgbClr val="FFC000"/>
                </a:solidFill>
              </a:rPr>
              <a:t>IF X = 6000 THEN Y = 5778 (96.3%)</a:t>
            </a:r>
          </a:p>
          <a:p>
            <a:r>
              <a:rPr lang="en-US" sz="1600" i="1" dirty="0" smtClean="0">
                <a:solidFill>
                  <a:srgbClr val="FFC000"/>
                </a:solidFill>
              </a:rPr>
              <a:t>IF X = 6500 THEN Y = 6176 (95%)</a:t>
            </a:r>
            <a:endParaRPr lang="en-US" sz="16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43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26" y="0"/>
            <a:ext cx="4844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1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80374"/>
            <a:ext cx="8229600" cy="43464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Strongarm Packaging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C6F70"/>
                </a:solidFill>
              </a:rPr>
              <a:t>DOW RESTRICTED</a:t>
            </a:r>
            <a:endParaRPr lang="en-US" dirty="0">
              <a:solidFill>
                <a:srgbClr val="6C6F7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0" y="5791200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1800" dirty="0" smtClean="0"/>
              <a:t>1 case = 40 acres</a:t>
            </a:r>
          </a:p>
        </p:txBody>
      </p:sp>
    </p:spTree>
    <p:extLst>
      <p:ext uri="{BB962C8B-B14F-4D97-AF65-F5344CB8AC3E}">
        <p14:creationId xmlns:p14="http://schemas.microsoft.com/office/powerpoint/2010/main" val="85383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Strongarm Case pack:  12 x 1 lb</a:t>
            </a:r>
            <a:br>
              <a:rPr lang="en-US" dirty="0" smtClean="0"/>
            </a:br>
            <a:r>
              <a:rPr lang="en-US" dirty="0" smtClean="0"/>
              <a:t>Pallet configuration:  1-layer, 10 cases per pallet.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33400" y="4953000"/>
            <a:ext cx="3733800" cy="609600"/>
          </a:xfrm>
        </p:spPr>
        <p:txBody>
          <a:bodyPr/>
          <a:lstStyle/>
          <a:p>
            <a:r>
              <a:rPr lang="en-US" dirty="0" smtClean="0"/>
              <a:t>12 x 1 lb case pack using natural bottles</a:t>
            </a:r>
          </a:p>
          <a:p>
            <a:r>
              <a:rPr lang="en-US" dirty="0" smtClean="0"/>
              <a:t>(35.6 acres/bottle)</a:t>
            </a:r>
          </a:p>
          <a:p>
            <a:r>
              <a:rPr lang="en-US" dirty="0" smtClean="0"/>
              <a:t>(426.7 acres/case)</a:t>
            </a:r>
          </a:p>
          <a:p>
            <a:r>
              <a:rPr lang="en-US" dirty="0" smtClean="0"/>
              <a:t>(4267 acres/pallet)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DOW RESTRICTED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2469" y="2074069"/>
            <a:ext cx="3429000" cy="2571750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769" y="2053732"/>
            <a:ext cx="1755800" cy="257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76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>
          <a:xfrm>
            <a:off x="1784350" y="-76200"/>
            <a:ext cx="7291388" cy="1143000"/>
          </a:xfrm>
        </p:spPr>
        <p:txBody>
          <a:bodyPr/>
          <a:lstStyle/>
          <a:p>
            <a:r>
              <a:rPr lang="en-US" sz="3200" dirty="0" smtClean="0"/>
              <a:t>Flumioxazin Formulations</a:t>
            </a:r>
            <a:endParaRPr lang="en-US" sz="3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654" y="1308100"/>
            <a:ext cx="2324816" cy="2471738"/>
          </a:xfrm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3987" y="2209800"/>
            <a:ext cx="3529013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490" y="914400"/>
            <a:ext cx="3529013" cy="104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3527425" cy="77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5277654"/>
            <a:ext cx="3361103" cy="110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eprostko\prostkoeric C drive\herbicide label pictures\valorEZ_logo_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5562600"/>
            <a:ext cx="2306324" cy="69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8" t="23223" r="43578" b="67445"/>
          <a:stretch/>
        </p:blipFill>
        <p:spPr bwMode="auto">
          <a:xfrm>
            <a:off x="5829983" y="3587166"/>
            <a:ext cx="2788920" cy="105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4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Valor SX vs. Red Eagle Flumioxazin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90827" y="390524"/>
            <a:ext cx="48577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2800" y="5257800"/>
            <a:ext cx="74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7836" y="5243639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Eagle </a:t>
            </a:r>
          </a:p>
          <a:p>
            <a:pPr algn="ctr"/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Flumioxazin</a:t>
            </a:r>
          </a:p>
        </p:txBody>
      </p:sp>
    </p:spTree>
    <p:extLst>
      <p:ext uri="{BB962C8B-B14F-4D97-AF65-F5344CB8AC3E}">
        <p14:creationId xmlns:p14="http://schemas.microsoft.com/office/powerpoint/2010/main" val="230835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vs. Dry Flumioxazin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7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 good way to start out!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4350" y="1504421"/>
            <a:ext cx="3527425" cy="47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503362"/>
            <a:ext cx="3529013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51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 dirty="0" smtClean="0"/>
              <a:t>Flumioxazin Formulation Test – 2017</a:t>
            </a:r>
            <a:br>
              <a:rPr lang="en-US" sz="3200" dirty="0" smtClean="0"/>
            </a:br>
            <a:r>
              <a:rPr lang="en-US" sz="3200" dirty="0" smtClean="0"/>
              <a:t>3 oz/A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934670"/>
            <a:ext cx="1313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PE-20A-17</a:t>
            </a:r>
          </a:p>
          <a:p>
            <a:r>
              <a:rPr lang="en-US" dirty="0">
                <a:solidFill>
                  <a:srgbClr val="000000"/>
                </a:solidFill>
              </a:rPr>
              <a:t>June 28</a:t>
            </a:r>
          </a:p>
          <a:p>
            <a:r>
              <a:rPr lang="en-US" dirty="0">
                <a:solidFill>
                  <a:srgbClr val="000000"/>
                </a:solidFill>
              </a:rPr>
              <a:t>65 DAP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43200" y="6535579"/>
            <a:ext cx="5189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*All treatments included Prowl H</a:t>
            </a:r>
            <a:r>
              <a:rPr lang="en-US" sz="1000" i="1" baseline="-25000" dirty="0">
                <a:solidFill>
                  <a:srgbClr val="000000"/>
                </a:solidFill>
              </a:rPr>
              <a:t>2</a:t>
            </a:r>
            <a:r>
              <a:rPr lang="en-US" sz="1000" i="1" dirty="0">
                <a:solidFill>
                  <a:srgbClr val="000000"/>
                </a:solidFill>
              </a:rPr>
              <a:t>O (PRE) fb Cadre + Dual Magnum + 2,4-DB (32 DAP)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08100"/>
            <a:ext cx="1853803" cy="2471738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32238"/>
            <a:ext cx="1853802" cy="2471737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97" y="1308100"/>
            <a:ext cx="1853803" cy="2471738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98" y="3929063"/>
            <a:ext cx="1853802" cy="2471737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00"/>
            <a:ext cx="1851660" cy="24688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12017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1981200"/>
            <a:ext cx="7858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00200"/>
            <a:ext cx="1390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55" y="4096544"/>
            <a:ext cx="14700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4343400"/>
            <a:ext cx="11588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28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Yield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1347700"/>
              </p:ext>
            </p:extLst>
          </p:nvPr>
        </p:nvGraphicFramePr>
        <p:xfrm>
          <a:off x="1784350" y="1308100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8983815"/>
              </p:ext>
            </p:extLst>
          </p:nvPr>
        </p:nvGraphicFramePr>
        <p:xfrm>
          <a:off x="5464175" y="1308100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48400" y="1939046"/>
            <a:ext cx="8691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P = 0.5966</a:t>
            </a:r>
          </a:p>
        </p:txBody>
      </p:sp>
    </p:spTree>
    <p:extLst>
      <p:ext uri="{BB962C8B-B14F-4D97-AF65-F5344CB8AC3E}">
        <p14:creationId xmlns:p14="http://schemas.microsoft.com/office/powerpoint/2010/main" val="18339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Dual Magnum/High Moisture/Peanuts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86400" y="1447800"/>
            <a:ext cx="3529013" cy="5095875"/>
          </a:xfrm>
        </p:spPr>
        <p:txBody>
          <a:bodyPr/>
          <a:lstStyle/>
          <a:p>
            <a:r>
              <a:rPr lang="en-US" dirty="0" smtClean="0"/>
              <a:t>Applied PRE under high moisture conditions</a:t>
            </a:r>
          </a:p>
          <a:p>
            <a:endParaRPr lang="en-US" dirty="0" smtClean="0"/>
          </a:p>
          <a:p>
            <a:r>
              <a:rPr lang="en-US" dirty="0" smtClean="0"/>
              <a:t>Questions?</a:t>
            </a:r>
          </a:p>
          <a:p>
            <a:pPr lvl="1"/>
            <a:r>
              <a:rPr lang="en-US" dirty="0" smtClean="0"/>
              <a:t>Crop injury</a:t>
            </a:r>
          </a:p>
          <a:p>
            <a:pPr lvl="1"/>
            <a:r>
              <a:rPr lang="en-US" dirty="0" smtClean="0"/>
              <a:t>J-rooting</a:t>
            </a:r>
          </a:p>
          <a:p>
            <a:pPr lvl="1"/>
            <a:r>
              <a:rPr lang="en-US" dirty="0" smtClean="0"/>
              <a:t>Yield loss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92045"/>
            <a:ext cx="3527425" cy="366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0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History of Metolachlor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990600"/>
            <a:ext cx="7010400" cy="5095875"/>
          </a:xfrm>
        </p:spPr>
        <p:txBody>
          <a:bodyPr/>
          <a:lstStyle/>
          <a:p>
            <a:r>
              <a:rPr lang="en-US" sz="2000" dirty="0" smtClean="0"/>
              <a:t>Metolachlor synthesized by Ciba-Geigy in 1972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50/50% mixture </a:t>
            </a:r>
            <a:r>
              <a:rPr lang="en-US" sz="2000" i="1" dirty="0">
                <a:solidFill>
                  <a:srgbClr val="0070C0"/>
                </a:solidFill>
              </a:rPr>
              <a:t>of R + S </a:t>
            </a:r>
            <a:r>
              <a:rPr lang="en-US" sz="2000" i="1" dirty="0" smtClean="0">
                <a:solidFill>
                  <a:srgbClr val="0070C0"/>
                </a:solidFill>
              </a:rPr>
              <a:t>isomers</a:t>
            </a:r>
          </a:p>
          <a:p>
            <a:r>
              <a:rPr lang="en-US" sz="2000" dirty="0" smtClean="0"/>
              <a:t>Registered for corn in 1977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Dual 8E</a:t>
            </a:r>
          </a:p>
          <a:p>
            <a:r>
              <a:rPr lang="en-US" sz="2000" dirty="0" smtClean="0"/>
              <a:t>Registered for peanut in 1980 (February)</a:t>
            </a:r>
          </a:p>
          <a:p>
            <a:r>
              <a:rPr lang="en-US" sz="2000" dirty="0" smtClean="0"/>
              <a:t>Ciba + Sandoz = Novartis (1996)</a:t>
            </a:r>
          </a:p>
          <a:p>
            <a:r>
              <a:rPr lang="en-US" sz="2000" i="1" dirty="0" smtClean="0"/>
              <a:t>S</a:t>
            </a:r>
            <a:r>
              <a:rPr lang="en-US" sz="2000" dirty="0" smtClean="0"/>
              <a:t>-metolachlor registered for use in 1997 (Novartis)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12/88% mix of  R + S isomers</a:t>
            </a:r>
          </a:p>
          <a:p>
            <a:pPr lvl="2"/>
            <a:r>
              <a:rPr lang="en-US" sz="1600" i="1" dirty="0" smtClean="0">
                <a:solidFill>
                  <a:srgbClr val="0070C0"/>
                </a:solidFill>
              </a:rPr>
              <a:t>Patent expiration</a:t>
            </a:r>
          </a:p>
          <a:p>
            <a:pPr lvl="2"/>
            <a:r>
              <a:rPr lang="en-US" sz="1600" i="1" dirty="0" smtClean="0">
                <a:solidFill>
                  <a:srgbClr val="0070C0"/>
                </a:solidFill>
              </a:rPr>
              <a:t>EPA Reduced Risk Pesticide Program</a:t>
            </a:r>
          </a:p>
          <a:p>
            <a:pPr lvl="2"/>
            <a:r>
              <a:rPr lang="en-US" sz="1600" i="1" dirty="0" smtClean="0">
                <a:solidFill>
                  <a:srgbClr val="0070C0"/>
                </a:solidFill>
              </a:rPr>
              <a:t>Dual Magnum 7.62EC (+ safener)</a:t>
            </a:r>
          </a:p>
          <a:p>
            <a:r>
              <a:rPr lang="en-US" sz="2000" dirty="0" smtClean="0"/>
              <a:t>Novartis stopped selling “old” metolachlor in 1999, phased out completely by 2001. 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Novartis + AstraZeneca became </a:t>
            </a:r>
            <a:r>
              <a:rPr lang="en-US" sz="2000" i="1" dirty="0">
                <a:solidFill>
                  <a:srgbClr val="0070C0"/>
                </a:solidFill>
              </a:rPr>
              <a:t>Syngenta in </a:t>
            </a:r>
            <a:r>
              <a:rPr lang="en-US" sz="2000" i="1" dirty="0" smtClean="0">
                <a:solidFill>
                  <a:srgbClr val="0070C0"/>
                </a:solidFill>
              </a:rPr>
              <a:t>2000 </a:t>
            </a:r>
          </a:p>
          <a:p>
            <a:r>
              <a:rPr lang="en-US" sz="2000" dirty="0" smtClean="0"/>
              <a:t>Generic companies started producing “old” metolachlor in 2003 (i.e. 50/50 mix of R + S isomer).</a:t>
            </a:r>
          </a:p>
          <a:p>
            <a:endParaRPr lang="en-US" sz="2000" dirty="0"/>
          </a:p>
        </p:txBody>
      </p:sp>
      <p:pic>
        <p:nvPicPr>
          <p:cNvPr id="6" name="Picture 2" descr="http://www.syngentacropprotection-us.com/images/prod_logos/logo_Dual_Magn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49032"/>
            <a:ext cx="1600200" cy="35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2362200"/>
            <a:ext cx="164591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25397" r="9230" b="31630"/>
          <a:stretch/>
        </p:blipFill>
        <p:spPr bwMode="auto">
          <a:xfrm>
            <a:off x="118049" y="3195011"/>
            <a:ext cx="1516501" cy="52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24827" r="21818" b="34946"/>
          <a:stretch/>
        </p:blipFill>
        <p:spPr bwMode="auto">
          <a:xfrm>
            <a:off x="39599" y="3945674"/>
            <a:ext cx="1636801" cy="80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31121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Metolachlor/Peanut Research Results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2152919"/>
              </p:ext>
            </p:extLst>
          </p:nvPr>
        </p:nvGraphicFramePr>
        <p:xfrm>
          <a:off x="1752600" y="1676400"/>
          <a:ext cx="7208840" cy="424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250"/>
                <a:gridCol w="762000"/>
                <a:gridCol w="1295400"/>
                <a:gridCol w="36591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Author (s)</a:t>
                      </a: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Journal</a:t>
                      </a: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Results</a:t>
                      </a: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Cardina and Swann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Sci. </a:t>
                      </a:r>
                    </a:p>
                    <a:p>
                      <a:r>
                        <a:rPr lang="en-US" sz="1600" dirty="0" smtClean="0"/>
                        <a:t>15:57-60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Emergence and growth delayed from PPI applications when rainfall or irrigation followed application.  No effect on yield at labeled rates.  3X rate reduced yield (11-15%)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Wehtje et al.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</a:t>
                      </a:r>
                      <a:r>
                        <a:rPr lang="en-US" sz="1600" baseline="0" dirty="0" smtClean="0"/>
                        <a:t> Sci.</a:t>
                      </a:r>
                    </a:p>
                    <a:p>
                      <a:r>
                        <a:rPr lang="en-US" sz="1600" baseline="0" dirty="0" smtClean="0"/>
                        <a:t>15:53-56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Across all years, a 2-fold safety factor existed between maximum labeled rate and injury rate.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Johnson et al.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1993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Sci.</a:t>
                      </a:r>
                    </a:p>
                    <a:p>
                      <a:r>
                        <a:rPr lang="en-US" sz="1600" dirty="0" smtClean="0"/>
                        <a:t>20:17-20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Split applications of metolachlor (PPI + VE) had no effect on yield.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Johnson et al.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1994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Sci.</a:t>
                      </a:r>
                    </a:p>
                    <a:p>
                      <a:r>
                        <a:rPr lang="en-US" sz="1600" dirty="0" smtClean="0"/>
                        <a:t>21:126-129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PPI, VE, and PPI + VE applications had no effect on yield.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Prostko and Grey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2011-2012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unpublished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 effect on yield when applied PPI, PRE or EPOST (4 weed-free trials)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92119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PE-67-17 – June 29 - Irrigation</a:t>
            </a:r>
            <a:endParaRPr lang="en-US" dirty="0"/>
          </a:p>
        </p:txBody>
      </p:sp>
      <p:pic>
        <p:nvPicPr>
          <p:cNvPr id="2050" name="Picture 2" descr="L:\field pictures\2017\2017-06-29\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1295400"/>
            <a:ext cx="288252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Planted: June 28</a:t>
            </a:r>
          </a:p>
          <a:p>
            <a:r>
              <a:rPr lang="en-US" sz="1400" i="1" dirty="0">
                <a:solidFill>
                  <a:srgbClr val="000000"/>
                </a:solidFill>
              </a:rPr>
              <a:t>Rainfall/Irrigation:</a:t>
            </a:r>
          </a:p>
          <a:p>
            <a:r>
              <a:rPr lang="en-US" sz="1400" i="1" dirty="0">
                <a:solidFill>
                  <a:srgbClr val="000000"/>
                </a:solidFill>
              </a:rPr>
              <a:t>	June 28-July 5 = 4.29”</a:t>
            </a:r>
          </a:p>
          <a:p>
            <a:r>
              <a:rPr lang="en-US" sz="1400" i="1" dirty="0">
                <a:solidFill>
                  <a:srgbClr val="000000"/>
                </a:solidFill>
              </a:rPr>
              <a:t>	July 6-12 = 0.375”</a:t>
            </a:r>
          </a:p>
          <a:p>
            <a:r>
              <a:rPr lang="en-US" sz="1400" i="1" dirty="0">
                <a:solidFill>
                  <a:srgbClr val="000000"/>
                </a:solidFill>
              </a:rPr>
              <a:t>	July 13-19 = 1.75”</a:t>
            </a:r>
          </a:p>
          <a:p>
            <a:r>
              <a:rPr lang="en-US" sz="1400" i="1" dirty="0">
                <a:solidFill>
                  <a:srgbClr val="000000"/>
                </a:solidFill>
              </a:rPr>
              <a:t>	July 20-31 = 2.25”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952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 dirty="0" smtClean="0"/>
              <a:t>Destructive Harvest – July 19 (21 DAT)</a:t>
            </a:r>
            <a:endParaRPr lang="en-US" sz="3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7" y="1308100"/>
            <a:ext cx="3295650" cy="24717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80" y="3932238"/>
            <a:ext cx="1853802" cy="2471737"/>
          </a:xfrm>
        </p:spPr>
      </p:pic>
    </p:spTree>
    <p:extLst>
      <p:ext uri="{BB962C8B-B14F-4D97-AF65-F5344CB8AC3E}">
        <p14:creationId xmlns:p14="http://schemas.microsoft.com/office/powerpoint/2010/main" val="30083688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 applied Dual Magnum under high moisture conditions (~8.4” rainfall/irrigation within 30 DAP)</a:t>
            </a:r>
          </a:p>
          <a:p>
            <a:endParaRPr lang="en-US" dirty="0" smtClean="0"/>
          </a:p>
          <a:p>
            <a:pPr lvl="1"/>
            <a:r>
              <a:rPr lang="en-US" i="1" dirty="0" smtClean="0"/>
              <a:t>had no effect on peanut emergence, population, or J-rooting</a:t>
            </a:r>
          </a:p>
          <a:p>
            <a:pPr lvl="1"/>
            <a:endParaRPr lang="en-US" i="1" dirty="0" smtClean="0"/>
          </a:p>
          <a:p>
            <a:pPr lvl="1"/>
            <a:r>
              <a:rPr lang="en-US" i="1" dirty="0" smtClean="0"/>
              <a:t> increased peanut stunting</a:t>
            </a:r>
          </a:p>
          <a:p>
            <a:pPr lvl="2"/>
            <a:r>
              <a:rPr lang="en-US" i="1" dirty="0" smtClean="0"/>
              <a:t>21 oz/A = +9-16%</a:t>
            </a:r>
          </a:p>
          <a:p>
            <a:pPr lvl="2"/>
            <a:r>
              <a:rPr lang="en-US" i="1" dirty="0" smtClean="0"/>
              <a:t>42 oz/A = +22-25%</a:t>
            </a:r>
          </a:p>
          <a:p>
            <a:pPr lvl="2"/>
            <a:endParaRPr lang="en-US" i="1" dirty="0"/>
          </a:p>
          <a:p>
            <a:pPr lvl="1"/>
            <a:r>
              <a:rPr lang="en-US" i="1" dirty="0" smtClean="0"/>
              <a:t>Yield?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2606965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Valor and Dual Magnum Effects on Peanut J-Rooting - High Moisture Conditions </a:t>
            </a:r>
            <a:endParaRPr lang="en-US" sz="28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96143254"/>
              </p:ext>
            </p:extLst>
          </p:nvPr>
        </p:nvGraphicFramePr>
        <p:xfrm>
          <a:off x="1784350" y="1308100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5577715"/>
              </p:ext>
            </p:extLst>
          </p:nvPr>
        </p:nvGraphicFramePr>
        <p:xfrm>
          <a:off x="5464175" y="1308100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5934670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PE-67-17</a:t>
            </a:r>
          </a:p>
          <a:p>
            <a:r>
              <a:rPr lang="en-US" dirty="0">
                <a:solidFill>
                  <a:srgbClr val="000000"/>
                </a:solidFill>
              </a:rPr>
              <a:t>21 DAT</a:t>
            </a:r>
          </a:p>
          <a:p>
            <a:r>
              <a:rPr lang="en-US" dirty="0">
                <a:solidFill>
                  <a:srgbClr val="000000"/>
                </a:solidFill>
              </a:rPr>
              <a:t>No interactions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1905000"/>
            <a:ext cx="928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 = 0.1215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600" y="1909233"/>
            <a:ext cx="928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 = 0.2832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6457890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*averaged over 3 Dual Magnum rates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**averaged over 3 Valor rates</a:t>
            </a:r>
          </a:p>
        </p:txBody>
      </p:sp>
    </p:spTree>
    <p:extLst>
      <p:ext uri="{BB962C8B-B14F-4D97-AF65-F5344CB8AC3E}">
        <p14:creationId xmlns:p14="http://schemas.microsoft.com/office/powerpoint/2010/main" val="33688980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Valor and Dual Magnum Effects on Peanut Plant Stunting - High Moisture Conditions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2700" y="6304002"/>
            <a:ext cx="7296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PE-67-17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July 17</a:t>
            </a:r>
            <a:endParaRPr lang="en-US" sz="1000" i="1" dirty="0">
              <a:solidFill>
                <a:srgbClr val="000000"/>
              </a:solidFill>
            </a:endParaRPr>
          </a:p>
          <a:p>
            <a:r>
              <a:rPr lang="en-US" sz="1000" i="1" dirty="0" smtClean="0">
                <a:solidFill>
                  <a:srgbClr val="000000"/>
                </a:solidFill>
              </a:rPr>
              <a:t>19 </a:t>
            </a:r>
            <a:r>
              <a:rPr lang="en-US" sz="1000" i="1" dirty="0">
                <a:solidFill>
                  <a:srgbClr val="000000"/>
                </a:solidFill>
              </a:rPr>
              <a:t>DAT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5486400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SX 51 WG @ 3 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Dual Magnum 7.62EC @ 21 oz/A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3100" y="5468610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SX 51WG @ 3 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Dual Magnum 7.62EC @ 42 oz/A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2618" y="5486400"/>
            <a:ext cx="22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SX 51WG @ 3 oz/A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11010"/>
            <a:ext cx="27432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1811010"/>
            <a:ext cx="274320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09" y="1803922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742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-76200"/>
            <a:ext cx="7291388" cy="1143000"/>
          </a:xfrm>
        </p:spPr>
        <p:txBody>
          <a:bodyPr/>
          <a:lstStyle/>
          <a:p>
            <a:r>
              <a:rPr lang="en-US" sz="3200" dirty="0" smtClean="0"/>
              <a:t>Peanut Weed Control – 2017</a:t>
            </a:r>
            <a:br>
              <a:rPr lang="en-US" sz="3200" dirty="0" smtClean="0"/>
            </a:br>
            <a:r>
              <a:rPr lang="en-US" sz="2800" i="1" dirty="0" smtClean="0"/>
              <a:t>Valor/Cadre Program</a:t>
            </a:r>
            <a:endParaRPr lang="en-US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5931003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PE-19-17</a:t>
            </a:r>
          </a:p>
          <a:p>
            <a:r>
              <a:rPr lang="en-US" dirty="0">
                <a:solidFill>
                  <a:srgbClr val="000000"/>
                </a:solidFill>
              </a:rPr>
              <a:t>July 31</a:t>
            </a:r>
          </a:p>
          <a:p>
            <a:r>
              <a:rPr lang="en-US" dirty="0">
                <a:solidFill>
                  <a:srgbClr val="000000"/>
                </a:solidFill>
              </a:rPr>
              <a:t>84 DAP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3527425" cy="4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66800"/>
            <a:ext cx="3529013" cy="470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5791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5715000"/>
            <a:ext cx="31225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Prowl H</a:t>
            </a:r>
            <a:r>
              <a:rPr lang="en-US" sz="1200" baseline="-25000" dirty="0">
                <a:solidFill>
                  <a:srgbClr val="000000"/>
                </a:solidFill>
              </a:rPr>
              <a:t>2</a:t>
            </a:r>
            <a:r>
              <a:rPr lang="en-US" sz="1200" dirty="0">
                <a:solidFill>
                  <a:srgbClr val="000000"/>
                </a:solidFill>
              </a:rPr>
              <a:t>0 3.8CS @ 32 oz/A (PRE)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Valor SX 51WG @ 3 oz/A (PRE)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Strongarm 84WG @ 0.225 oz/A (PRE)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Cadre 2AS @ 4 oz/A (38 DAP)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2,4-DB 1.75SL @ 18 oz/A (38 DAP)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Dual Magnum 7.62EC @ 16 oz/A (38 DAP)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 flipV="1">
            <a:off x="7543800" y="2895600"/>
            <a:ext cx="1369921" cy="1828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15000" y="2819400"/>
            <a:ext cx="1143000" cy="2133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7256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Valor and Dual Magnum Effects on Peanut Plant Stunting - High Moisture Conditions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2700" y="6304002"/>
            <a:ext cx="7569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PE-67-17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August 15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48 DAT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8800"/>
            <a:ext cx="27432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8800"/>
            <a:ext cx="2743200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66900"/>
            <a:ext cx="2743200" cy="3657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5486400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SX 51 WG @ 3 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Dual Magnum 7.62EC @ 21 oz/A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3100" y="5468610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SX 51WG @ 3 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Dual Magnum 7.62EC @ 42 oz/A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2618" y="5486400"/>
            <a:ext cx="22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SX 51WG @ 3 oz/A</a:t>
            </a:r>
          </a:p>
        </p:txBody>
      </p:sp>
    </p:spTree>
    <p:extLst>
      <p:ext uri="{BB962C8B-B14F-4D97-AF65-F5344CB8AC3E}">
        <p14:creationId xmlns:p14="http://schemas.microsoft.com/office/powerpoint/2010/main" val="29842819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Valor and Dual Magnum Effects on Peanut Plant Stunting - High Moisture Conditions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800" y="6304002"/>
            <a:ext cx="9845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PE-67-17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September 13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77 DAT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5486400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SX 51 WG @ 3 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Dual Magnum 7.62EC @ 21 oz/A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3100" y="5468610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SX 51WG @ 3 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Dual Magnum 7.62EC @ 42 oz/A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2618" y="5486400"/>
            <a:ext cx="22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SX 51WG @ 3 oz/A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39" y="1811010"/>
            <a:ext cx="27432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33" y="1828800"/>
            <a:ext cx="274320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09" y="1828800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137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Valor and Dual Magnum Effects on Peanut Plant Stunting - High Moisture Conditions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800" y="6304002"/>
            <a:ext cx="8146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PE-67-17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October 24</a:t>
            </a:r>
            <a:endParaRPr lang="en-US" sz="1000" i="1" dirty="0">
              <a:solidFill>
                <a:srgbClr val="000000"/>
              </a:solidFill>
            </a:endParaRPr>
          </a:p>
          <a:p>
            <a:r>
              <a:rPr lang="en-US" sz="1000" i="1" dirty="0" smtClean="0">
                <a:solidFill>
                  <a:srgbClr val="000000"/>
                </a:solidFill>
              </a:rPr>
              <a:t>118 </a:t>
            </a:r>
            <a:r>
              <a:rPr lang="en-US" sz="1000" i="1" dirty="0">
                <a:solidFill>
                  <a:srgbClr val="000000"/>
                </a:solidFill>
              </a:rPr>
              <a:t>DAT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5486400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SX 51 WG @ 3 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Dual Magnum 7.62EC @ 21 oz/A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3100" y="5468610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SX 51WG @ 3 oz/A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Dual Magnum 7.62EC @ 42 oz/A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2618" y="5486400"/>
            <a:ext cx="22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Valor SX 51WG @ 3 oz/A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16" y="1752600"/>
            <a:ext cx="27432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1752600"/>
            <a:ext cx="27432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09" y="1752600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698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Stuff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702050" cy="5095875"/>
          </a:xfrm>
        </p:spPr>
        <p:txBody>
          <a:bodyPr/>
          <a:lstStyle/>
          <a:p>
            <a:r>
              <a:rPr lang="en-US" sz="2400" dirty="0" smtClean="0"/>
              <a:t>Zidua (pyroxasulfone) gets a peanut label in 2017.</a:t>
            </a:r>
          </a:p>
          <a:p>
            <a:endParaRPr lang="en-US" sz="2400" dirty="0" smtClean="0"/>
          </a:p>
          <a:p>
            <a:r>
              <a:rPr lang="en-US" sz="2400" dirty="0" smtClean="0"/>
              <a:t>Brake (fluridone) in the pipeline.</a:t>
            </a:r>
          </a:p>
          <a:p>
            <a:endParaRPr lang="en-US" sz="2400" dirty="0" smtClean="0"/>
          </a:p>
          <a:p>
            <a:r>
              <a:rPr lang="en-US" sz="2400" dirty="0" smtClean="0"/>
              <a:t>Nothing after that???</a:t>
            </a:r>
            <a:endParaRPr lang="en-US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05" y="990600"/>
            <a:ext cx="1752600" cy="311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0" t="11003" r="35016" b="22992"/>
          <a:stretch/>
        </p:blipFill>
        <p:spPr bwMode="auto">
          <a:xfrm>
            <a:off x="6324600" y="3962400"/>
            <a:ext cx="2338185" cy="278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49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Zidua vs. Dual in Peanut - 2017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PE-10-17</a:t>
            </a:r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rgbClr val="000000"/>
                </a:solidFill>
              </a:rPr>
              <a:t>August 16</a:t>
            </a:r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rgbClr val="000000"/>
                </a:solidFill>
              </a:rPr>
              <a:t>106 </a:t>
            </a:r>
            <a:r>
              <a:rPr lang="en-US" sz="1200" dirty="0">
                <a:solidFill>
                  <a:srgbClr val="000000"/>
                </a:solidFill>
              </a:rPr>
              <a:t>DAP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53340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340" y="5257800"/>
            <a:ext cx="218681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</a:rPr>
              <a:t>Prowl H</a:t>
            </a:r>
            <a:r>
              <a:rPr lang="en-US" sz="900" baseline="-25000" dirty="0">
                <a:solidFill>
                  <a:srgbClr val="000000"/>
                </a:solidFill>
              </a:rPr>
              <a:t>2</a:t>
            </a:r>
            <a:r>
              <a:rPr lang="en-US" sz="900" dirty="0">
                <a:solidFill>
                  <a:srgbClr val="000000"/>
                </a:solidFill>
              </a:rPr>
              <a:t>O @ 32 oz/A – PRE</a:t>
            </a:r>
          </a:p>
          <a:p>
            <a:pPr algn="ctr"/>
            <a:endParaRPr lang="en-US" sz="900" dirty="0">
              <a:solidFill>
                <a:srgbClr val="000000"/>
              </a:solidFill>
            </a:endParaRP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Gramoxone 2SL @ 12 oz/A – </a:t>
            </a:r>
            <a:r>
              <a:rPr lang="en-US" sz="900" dirty="0" smtClean="0">
                <a:solidFill>
                  <a:srgbClr val="000000"/>
                </a:solidFill>
              </a:rPr>
              <a:t>154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Storm SL @ 16 oz/A – </a:t>
            </a:r>
            <a:r>
              <a:rPr lang="en-US" sz="900" dirty="0" smtClean="0">
                <a:solidFill>
                  <a:srgbClr val="000000"/>
                </a:solidFill>
              </a:rPr>
              <a:t>15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Zidua 85WG @ 2.0 oz/A – </a:t>
            </a:r>
            <a:r>
              <a:rPr lang="en-US" sz="900" dirty="0" smtClean="0">
                <a:solidFill>
                  <a:srgbClr val="000000"/>
                </a:solidFill>
              </a:rPr>
              <a:t>15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NIS @ 0.25% v/v – </a:t>
            </a:r>
            <a:r>
              <a:rPr lang="en-US" sz="900" dirty="0" smtClean="0">
                <a:solidFill>
                  <a:srgbClr val="000000"/>
                </a:solidFill>
              </a:rPr>
              <a:t>15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  <a:p>
            <a:pPr algn="ctr"/>
            <a:endParaRPr lang="en-US" sz="900" dirty="0">
              <a:solidFill>
                <a:srgbClr val="000000"/>
              </a:solidFill>
            </a:endParaRP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Cadre 2AS @ 4 oz/A – </a:t>
            </a:r>
            <a:r>
              <a:rPr lang="en-US" sz="900" dirty="0" smtClean="0">
                <a:solidFill>
                  <a:srgbClr val="000000"/>
                </a:solidFill>
              </a:rPr>
              <a:t>36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2,4-DB 1.75SL @ 18 oz/A – </a:t>
            </a:r>
            <a:r>
              <a:rPr lang="en-US" sz="900" dirty="0" smtClean="0">
                <a:solidFill>
                  <a:srgbClr val="000000"/>
                </a:solidFill>
              </a:rPr>
              <a:t>36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Zidua 85WG @ 2.0 oz/A – </a:t>
            </a:r>
            <a:r>
              <a:rPr lang="en-US" sz="900" dirty="0" smtClean="0">
                <a:solidFill>
                  <a:srgbClr val="000000"/>
                </a:solidFill>
              </a:rPr>
              <a:t>36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COC @ 1% </a:t>
            </a:r>
            <a:r>
              <a:rPr lang="en-US" sz="900" dirty="0">
                <a:solidFill>
                  <a:srgbClr val="000000"/>
                </a:solidFill>
              </a:rPr>
              <a:t>v/v – </a:t>
            </a:r>
            <a:r>
              <a:rPr lang="en-US" sz="900" dirty="0" smtClean="0">
                <a:solidFill>
                  <a:srgbClr val="000000"/>
                </a:solidFill>
              </a:rPr>
              <a:t>36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7464" y="5274163"/>
            <a:ext cx="248177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</a:rPr>
              <a:t>Prowl H</a:t>
            </a:r>
            <a:r>
              <a:rPr lang="en-US" sz="900" baseline="-25000" dirty="0">
                <a:solidFill>
                  <a:srgbClr val="000000"/>
                </a:solidFill>
              </a:rPr>
              <a:t>2</a:t>
            </a:r>
            <a:r>
              <a:rPr lang="en-US" sz="900" dirty="0">
                <a:solidFill>
                  <a:srgbClr val="000000"/>
                </a:solidFill>
              </a:rPr>
              <a:t>O @ 32 oz/A – PRE</a:t>
            </a:r>
          </a:p>
          <a:p>
            <a:pPr algn="ctr"/>
            <a:endParaRPr lang="en-US" sz="900" dirty="0">
              <a:solidFill>
                <a:srgbClr val="000000"/>
              </a:solidFill>
            </a:endParaRP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Gramoxone 2SL @ 12 oz/A – </a:t>
            </a:r>
            <a:r>
              <a:rPr lang="en-US" sz="900" dirty="0" smtClean="0">
                <a:solidFill>
                  <a:srgbClr val="000000"/>
                </a:solidFill>
              </a:rPr>
              <a:t>15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Storm SL @ 16 oz/A – </a:t>
            </a:r>
            <a:r>
              <a:rPr lang="en-US" sz="900" dirty="0" smtClean="0">
                <a:solidFill>
                  <a:srgbClr val="000000"/>
                </a:solidFill>
              </a:rPr>
              <a:t>15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Dual Magnum 7.62EC @ 16 oz/A – </a:t>
            </a:r>
            <a:r>
              <a:rPr lang="en-US" sz="900" dirty="0" smtClean="0">
                <a:solidFill>
                  <a:srgbClr val="000000"/>
                </a:solidFill>
              </a:rPr>
              <a:t>15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  <a:p>
            <a:pPr algn="ctr"/>
            <a:endParaRPr lang="en-US" sz="900" dirty="0">
              <a:solidFill>
                <a:srgbClr val="000000"/>
              </a:solidFill>
            </a:endParaRP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Cadre 2AS @ 4 oz/A – </a:t>
            </a:r>
            <a:r>
              <a:rPr lang="en-US" sz="900" dirty="0" smtClean="0">
                <a:solidFill>
                  <a:srgbClr val="000000"/>
                </a:solidFill>
              </a:rPr>
              <a:t>36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2,4-DB 1.75SL @ 18 oz/A – </a:t>
            </a:r>
            <a:r>
              <a:rPr lang="en-US" sz="900" dirty="0" smtClean="0">
                <a:solidFill>
                  <a:srgbClr val="000000"/>
                </a:solidFill>
              </a:rPr>
              <a:t>36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  <a:p>
            <a:pPr algn="ctr"/>
            <a:r>
              <a:rPr lang="en-US" sz="900" dirty="0">
                <a:solidFill>
                  <a:srgbClr val="000000"/>
                </a:solidFill>
              </a:rPr>
              <a:t>Dual Magnum 7.62EC @ 16 oz/A – </a:t>
            </a:r>
            <a:r>
              <a:rPr lang="en-US" sz="900" dirty="0" smtClean="0">
                <a:solidFill>
                  <a:srgbClr val="000000"/>
                </a:solidFill>
              </a:rPr>
              <a:t>36 </a:t>
            </a:r>
            <a:r>
              <a:rPr lang="en-US" sz="900" dirty="0">
                <a:solidFill>
                  <a:srgbClr val="000000"/>
                </a:solidFill>
              </a:rPr>
              <a:t>DAP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7" y="1600200"/>
            <a:ext cx="2743200" cy="3657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00200"/>
            <a:ext cx="2743200" cy="3657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07288"/>
            <a:ext cx="2743200" cy="36576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 flipV="1">
            <a:off x="4953000" y="2743200"/>
            <a:ext cx="1066800" cy="1524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172200" y="2819400"/>
            <a:ext cx="914400" cy="1447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848600" y="2819400"/>
            <a:ext cx="1066800" cy="1447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276600" y="2743200"/>
            <a:ext cx="990600" cy="17526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6610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52612" y="76200"/>
            <a:ext cx="7291388" cy="1143000"/>
          </a:xfrm>
        </p:spPr>
        <p:txBody>
          <a:bodyPr/>
          <a:lstStyle/>
          <a:p>
            <a:r>
              <a:rPr lang="en-US" dirty="0" smtClean="0"/>
              <a:t>Brake vs. Valor Programs* - 2017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928634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PE-07-17</a:t>
            </a:r>
          </a:p>
          <a:p>
            <a:r>
              <a:rPr lang="en-US" dirty="0">
                <a:solidFill>
                  <a:srgbClr val="000000"/>
                </a:solidFill>
              </a:rPr>
              <a:t>July 28</a:t>
            </a:r>
          </a:p>
          <a:p>
            <a:r>
              <a:rPr lang="en-US" dirty="0">
                <a:solidFill>
                  <a:srgbClr val="000000"/>
                </a:solidFill>
              </a:rPr>
              <a:t>94 DAP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3000" y="4958280"/>
            <a:ext cx="1008609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Program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96200" y="4829889"/>
            <a:ext cx="1043876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Brake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7537" y="4958280"/>
            <a:ext cx="449162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58425" y="4591966"/>
            <a:ext cx="1491883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Program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72360" y="4572000"/>
            <a:ext cx="1564852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Brake Program</a:t>
            </a:r>
          </a:p>
        </p:txBody>
      </p:sp>
      <p:pic>
        <p:nvPicPr>
          <p:cNvPr id="1026" name="Picture 2" descr="L:\field pictures\2017\2017-07-28\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491" y="1294424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29012" y="4761996"/>
            <a:ext cx="165513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Program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5797" y="4725888"/>
            <a:ext cx="173637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Brake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6400800"/>
            <a:ext cx="6651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*Both programs also </a:t>
            </a:r>
            <a:r>
              <a:rPr lang="en-US" sz="1200" i="1" dirty="0" smtClean="0">
                <a:solidFill>
                  <a:srgbClr val="000000"/>
                </a:solidFill>
              </a:rPr>
              <a:t>included Prowl H</a:t>
            </a:r>
            <a:r>
              <a:rPr lang="en-US" sz="12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1200" i="1" dirty="0" smtClean="0">
                <a:solidFill>
                  <a:srgbClr val="000000"/>
                </a:solidFill>
              </a:rPr>
              <a:t>O (</a:t>
            </a:r>
            <a:r>
              <a:rPr lang="en-US" sz="1200" i="1" dirty="0">
                <a:solidFill>
                  <a:srgbClr val="000000"/>
                </a:solidFill>
              </a:rPr>
              <a:t>PRE) and Cadre + Dual Magnum + 2,4-DB (36 DAP)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4745854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3810000" y="2895600"/>
            <a:ext cx="990600" cy="1600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5704366" y="2895600"/>
            <a:ext cx="745942" cy="152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 flipV="1">
            <a:off x="6705600" y="2819400"/>
            <a:ext cx="2031612" cy="1219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7443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Brake/Peanut Injury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sp>
        <p:nvSpPr>
          <p:cNvPr id="5" name="TextBox 4"/>
          <p:cNvSpPr txBox="1"/>
          <p:nvPr/>
        </p:nvSpPr>
        <p:spPr>
          <a:xfrm>
            <a:off x="76200" y="586740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PE-07-17</a:t>
            </a:r>
          </a:p>
          <a:p>
            <a:r>
              <a:rPr lang="en-US" dirty="0">
                <a:solidFill>
                  <a:srgbClr val="000000"/>
                </a:solidFill>
              </a:rPr>
              <a:t>May 15</a:t>
            </a:r>
          </a:p>
          <a:p>
            <a:r>
              <a:rPr lang="en-US" dirty="0">
                <a:solidFill>
                  <a:srgbClr val="000000"/>
                </a:solidFill>
              </a:rPr>
              <a:t>20 DAP</a:t>
            </a:r>
          </a:p>
        </p:txBody>
      </p:sp>
    </p:spTree>
    <p:extLst>
      <p:ext uri="{BB962C8B-B14F-4D97-AF65-F5344CB8AC3E}">
        <p14:creationId xmlns:p14="http://schemas.microsoft.com/office/powerpoint/2010/main" val="386007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The </a:t>
            </a:r>
            <a:r>
              <a:rPr lang="en-US" dirty="0" err="1" smtClean="0"/>
              <a:t>Oopsies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1027" name="Picture 3" descr="C:\Users\eprostko\prostkoeric C drive\equipment pictures\photo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481" y="1308100"/>
            <a:ext cx="6822576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79641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Oops!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90825" y="203000"/>
            <a:ext cx="5314951" cy="708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00" y="1905000"/>
            <a:ext cx="180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Applied 60 DAP</a:t>
            </a:r>
          </a:p>
          <a:p>
            <a:r>
              <a:rPr lang="en-US" dirty="0">
                <a:solidFill>
                  <a:srgbClr val="000000"/>
                </a:solidFill>
              </a:rPr>
              <a:t>15 GPA</a:t>
            </a:r>
          </a:p>
          <a:p>
            <a:r>
              <a:rPr lang="en-US" dirty="0">
                <a:solidFill>
                  <a:srgbClr val="000000"/>
                </a:solidFill>
              </a:rPr>
              <a:t>11am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Valor 2 oz</a:t>
            </a:r>
          </a:p>
          <a:p>
            <a:r>
              <a:rPr lang="en-US" dirty="0">
                <a:solidFill>
                  <a:srgbClr val="000000"/>
                </a:solidFill>
              </a:rPr>
              <a:t>Cadre 2 oz</a:t>
            </a:r>
          </a:p>
          <a:p>
            <a:r>
              <a:rPr lang="en-US" dirty="0">
                <a:solidFill>
                  <a:srgbClr val="000000"/>
                </a:solidFill>
              </a:rPr>
              <a:t>2,4-DB 16 oz</a:t>
            </a:r>
          </a:p>
          <a:p>
            <a:r>
              <a:rPr lang="en-US" dirty="0">
                <a:solidFill>
                  <a:srgbClr val="000000"/>
                </a:solidFill>
              </a:rPr>
              <a:t>Bravo 16 oz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Pic @ 10 </a:t>
            </a:r>
            <a:r>
              <a:rPr lang="en-US" dirty="0" err="1">
                <a:solidFill>
                  <a:srgbClr val="000000"/>
                </a:solidFill>
              </a:rPr>
              <a:t>dat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6815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Another Oops!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827693"/>
            <a:ext cx="18053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September 14, 2017</a:t>
            </a:r>
          </a:p>
          <a:p>
            <a:r>
              <a:rPr lang="en-US" sz="1400" dirty="0">
                <a:solidFill>
                  <a:srgbClr val="000000"/>
                </a:solidFill>
              </a:rPr>
              <a:t>32 DAT (122 DAP)</a:t>
            </a:r>
          </a:p>
          <a:p>
            <a:r>
              <a:rPr lang="en-US" sz="1400" dirty="0">
                <a:solidFill>
                  <a:srgbClr val="000000"/>
                </a:solidFill>
              </a:rPr>
              <a:t>Tide </a:t>
            </a:r>
            <a:r>
              <a:rPr lang="en-US" sz="1400" dirty="0" err="1">
                <a:solidFill>
                  <a:srgbClr val="000000"/>
                </a:solidFill>
              </a:rPr>
              <a:t>Hexar</a:t>
            </a:r>
            <a:r>
              <a:rPr lang="en-US" sz="1400" dirty="0">
                <a:solidFill>
                  <a:srgbClr val="000000"/>
                </a:solidFill>
              </a:rPr>
              <a:t> 2SL</a:t>
            </a:r>
          </a:p>
          <a:p>
            <a:r>
              <a:rPr lang="en-US" sz="1400" dirty="0">
                <a:solidFill>
                  <a:srgbClr val="000000"/>
                </a:solidFill>
              </a:rPr>
              <a:t>14.5 oz/A + COC</a:t>
            </a:r>
          </a:p>
        </p:txBody>
      </p:sp>
      <p:pic>
        <p:nvPicPr>
          <p:cNvPr id="1026" name="Picture 2" descr="C:\Users\eprostko\prostkoeric C drive\Field problems\2017\beasley-velpar\2017-09-14\0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7" y="1308100"/>
            <a:ext cx="3295650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prostko\prostkoeric C drive\Field problems\2017\beasley-velpar\2017-09-14\01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56" y="1308100"/>
            <a:ext cx="3295650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prostko\prostkoeric C drive\Field problems\2017\beasley-velpar\2017-09-14\00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3932238"/>
            <a:ext cx="3295649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prostko\prostkoeric C drive\Field problems\2017\beasley-velpar\2017-09-14\03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57" y="3932238"/>
            <a:ext cx="3295649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43800" y="3963432"/>
            <a:ext cx="9711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1200" y="3963432"/>
            <a:ext cx="132600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treated</a:t>
            </a:r>
          </a:p>
        </p:txBody>
      </p:sp>
    </p:spTree>
    <p:extLst>
      <p:ext uri="{BB962C8B-B14F-4D97-AF65-F5344CB8AC3E}">
        <p14:creationId xmlns:p14="http://schemas.microsoft.com/office/powerpoint/2010/main" val="19598110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-76200"/>
            <a:ext cx="7291388" cy="1143000"/>
          </a:xfrm>
        </p:spPr>
        <p:txBody>
          <a:bodyPr/>
          <a:lstStyle/>
          <a:p>
            <a:r>
              <a:rPr lang="en-US" sz="3200" dirty="0" smtClean="0"/>
              <a:t>Peanut Weed Control – 2017</a:t>
            </a:r>
            <a:br>
              <a:rPr lang="en-US" sz="3200" dirty="0" smtClean="0"/>
            </a:br>
            <a:r>
              <a:rPr lang="en-US" sz="2800" i="1" dirty="0" smtClean="0"/>
              <a:t>Valor/Cobra Program</a:t>
            </a:r>
            <a:endParaRPr lang="en-US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5931003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PE-19-17</a:t>
            </a:r>
          </a:p>
          <a:p>
            <a:r>
              <a:rPr lang="en-US" dirty="0">
                <a:solidFill>
                  <a:srgbClr val="000000"/>
                </a:solidFill>
              </a:rPr>
              <a:t>July 31</a:t>
            </a:r>
          </a:p>
          <a:p>
            <a:r>
              <a:rPr lang="en-US" dirty="0">
                <a:solidFill>
                  <a:srgbClr val="000000"/>
                </a:solidFill>
              </a:rPr>
              <a:t>84 DAP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3527425" cy="4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5791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5715000"/>
            <a:ext cx="3160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Prowl H</a:t>
            </a:r>
            <a:r>
              <a:rPr lang="en-US" sz="1200" baseline="-25000" dirty="0">
                <a:solidFill>
                  <a:srgbClr val="000000"/>
                </a:solidFill>
              </a:rPr>
              <a:t>2</a:t>
            </a:r>
            <a:r>
              <a:rPr lang="en-US" sz="1200" dirty="0">
                <a:solidFill>
                  <a:srgbClr val="000000"/>
                </a:solidFill>
              </a:rPr>
              <a:t>0 3.8CS @ 32 oz/A (PRE)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Valor SX 51WG @ 3 oz/A (PRE)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Strongarm 84WG @ 0.225 oz/A (PRE)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Cobra 2EC @ 12.5 oz/A (38 DAP)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2,4-DB 1.75SL @ 18 oz/A (38 DAP)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Dual Magnum 7.62EC @ 16 oz/A (38 DAP)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072" y="1087244"/>
            <a:ext cx="3529013" cy="470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5410200" y="2667000"/>
            <a:ext cx="106680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7391400" y="2590800"/>
            <a:ext cx="1408394" cy="2133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2011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Glyphosate/Peanut - 2017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75" y="1503362"/>
            <a:ext cx="3529013" cy="4705350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504421"/>
            <a:ext cx="3527425" cy="47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624840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Bulloch County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9833" y="620910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Early County</a:t>
            </a:r>
          </a:p>
        </p:txBody>
      </p:sp>
    </p:spTree>
    <p:extLst>
      <p:ext uri="{BB962C8B-B14F-4D97-AF65-F5344CB8AC3E}">
        <p14:creationId xmlns:p14="http://schemas.microsoft.com/office/powerpoint/2010/main" val="18581790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MnSO</a:t>
            </a:r>
            <a:r>
              <a:rPr lang="en-US" baseline="-25000" dirty="0" smtClean="0"/>
              <a:t>4</a:t>
            </a:r>
            <a:r>
              <a:rPr lang="en-US" dirty="0" smtClean="0"/>
              <a:t> + 2,4-DB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67945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1828800"/>
            <a:ext cx="16080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Day 1- Mixed in 700-800</a:t>
            </a:r>
          </a:p>
          <a:p>
            <a:r>
              <a:rPr lang="en-US" dirty="0">
                <a:solidFill>
                  <a:srgbClr val="000000"/>
                </a:solidFill>
              </a:rPr>
              <a:t>Gallons of water – no problems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Day 2 - Mixed in less than 100 gallons of water – Big Mess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28" y="5934670"/>
            <a:ext cx="1505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Dr. Alan York</a:t>
            </a:r>
          </a:p>
          <a:p>
            <a:r>
              <a:rPr lang="en-US" dirty="0">
                <a:solidFill>
                  <a:srgbClr val="000000"/>
                </a:solidFill>
              </a:rPr>
              <a:t>NCSU</a:t>
            </a:r>
          </a:p>
          <a:p>
            <a:r>
              <a:rPr lang="en-US" dirty="0">
                <a:solidFill>
                  <a:srgbClr val="000000"/>
                </a:solidFill>
              </a:rPr>
              <a:t>July 2017</a:t>
            </a:r>
          </a:p>
        </p:txBody>
      </p:sp>
    </p:spTree>
    <p:extLst>
      <p:ext uri="{BB962C8B-B14F-4D97-AF65-F5344CB8AC3E}">
        <p14:creationId xmlns:p14="http://schemas.microsoft.com/office/powerpoint/2010/main" val="111567410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600" b="1" dirty="0" smtClean="0"/>
              <a:t>What do the top Georgia peanut growers do?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000" i="1" dirty="0" smtClean="0"/>
              <a:t>2016 Georgia Peanut Achievement Club Winners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143000"/>
            <a:ext cx="3702050" cy="5095875"/>
          </a:xfrm>
        </p:spPr>
        <p:txBody>
          <a:bodyPr/>
          <a:lstStyle/>
          <a:p>
            <a:r>
              <a:rPr lang="en-US" altLang="en-US" sz="2000" dirty="0" smtClean="0"/>
              <a:t>14 growers</a:t>
            </a:r>
          </a:p>
          <a:p>
            <a:r>
              <a:rPr lang="en-US" altLang="en-US" sz="2000" b="1" i="1" u="sng" dirty="0" smtClean="0"/>
              <a:t>6266 lb/A average yield</a:t>
            </a:r>
          </a:p>
          <a:p>
            <a:pPr lvl="1"/>
            <a:r>
              <a:rPr lang="en-US" altLang="en-US" sz="1600" i="1" dirty="0" smtClean="0"/>
              <a:t>GA State Avg. =  3900 lb/A</a:t>
            </a:r>
          </a:p>
          <a:p>
            <a:r>
              <a:rPr lang="en-US" altLang="en-US" sz="2000" dirty="0" smtClean="0"/>
              <a:t>14/14 – irrigated (100%)</a:t>
            </a:r>
          </a:p>
          <a:p>
            <a:r>
              <a:rPr lang="en-US" altLang="en-US" sz="2000" dirty="0" smtClean="0"/>
              <a:t>10/14 - bottom plow (71%)</a:t>
            </a:r>
          </a:p>
          <a:p>
            <a:r>
              <a:rPr lang="en-US" altLang="en-US" sz="2000" dirty="0" smtClean="0"/>
              <a:t>11/13 - twin rows (85%)</a:t>
            </a:r>
          </a:p>
          <a:p>
            <a:r>
              <a:rPr lang="en-US" altLang="en-US" sz="2000" dirty="0" smtClean="0"/>
              <a:t>Herbicides</a:t>
            </a:r>
          </a:p>
          <a:p>
            <a:pPr lvl="1"/>
            <a:r>
              <a:rPr lang="en-US" altLang="en-US" sz="2000" b="1" i="1" u="sng" dirty="0" smtClean="0"/>
              <a:t>8/14 – Sonalan (57%)</a:t>
            </a:r>
          </a:p>
          <a:p>
            <a:pPr lvl="1"/>
            <a:r>
              <a:rPr lang="en-US" altLang="en-US" sz="2000" b="1" i="1" u="sng" dirty="0" smtClean="0"/>
              <a:t>12/14  - Valor (86%)</a:t>
            </a:r>
          </a:p>
          <a:p>
            <a:pPr lvl="1"/>
            <a:r>
              <a:rPr lang="en-US" altLang="en-US" sz="2000" dirty="0" smtClean="0"/>
              <a:t>3/14  - Dual (21%)</a:t>
            </a:r>
          </a:p>
          <a:p>
            <a:pPr lvl="1"/>
            <a:r>
              <a:rPr lang="en-US" altLang="en-US" sz="2000" b="1" i="1" u="sng" dirty="0" smtClean="0"/>
              <a:t>12/14  - Cadre (86%)</a:t>
            </a:r>
          </a:p>
          <a:p>
            <a:pPr lvl="1"/>
            <a:r>
              <a:rPr lang="en-US" altLang="en-US" sz="2000" b="1" i="1" u="sng" dirty="0" smtClean="0"/>
              <a:t>9/14  - 2,4-DB (64%)</a:t>
            </a:r>
          </a:p>
          <a:p>
            <a:pPr lvl="1"/>
            <a:r>
              <a:rPr lang="en-US" altLang="en-US" sz="2000" dirty="0" smtClean="0"/>
              <a:t>4/14 – Prowl (29%)</a:t>
            </a:r>
          </a:p>
          <a:p>
            <a:pPr lvl="1"/>
            <a:r>
              <a:rPr lang="en-US" altLang="en-US" sz="2000" dirty="0" smtClean="0"/>
              <a:t>5/14 – Strongarm (36%) </a:t>
            </a:r>
          </a:p>
          <a:p>
            <a:endParaRPr lang="en-US" altLang="en-US" sz="2000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367499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:\field pictures\2011 field shots\june 28\Picture 0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152400" y="152400"/>
            <a:ext cx="38843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Questions?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eprostko@uga.edu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www.gaweed.com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5791200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8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Rainfall Totals - May 20-May 24, 2017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573319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6520204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</a:rPr>
              <a:t>Source: UGA Automated Weather Net</a:t>
            </a:r>
            <a:r>
              <a:rPr lang="en-US" sz="1000" dirty="0" smtClean="0">
                <a:solidFill>
                  <a:srgbClr val="000000"/>
                </a:solidFill>
              </a:rPr>
              <a:t>work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442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Valor Injury @ (6 oz/A) </a:t>
            </a:r>
            <a:br>
              <a:rPr lang="en-US" smtClean="0"/>
            </a:br>
            <a:r>
              <a:rPr lang="en-US" smtClean="0"/>
              <a:t>16 DAT</a:t>
            </a:r>
          </a:p>
        </p:txBody>
      </p:sp>
      <p:pic>
        <p:nvPicPr>
          <p:cNvPr id="34819" name="Picture 3" descr="IMG_2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447800"/>
            <a:ext cx="3287713" cy="4651375"/>
          </a:xfrm>
        </p:spPr>
      </p:pic>
      <p:pic>
        <p:nvPicPr>
          <p:cNvPr id="34820" name="Picture 4" descr="IMG_20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371600"/>
            <a:ext cx="2971800" cy="2092325"/>
          </a:xfrm>
        </p:spPr>
      </p:pic>
      <p:pic>
        <p:nvPicPr>
          <p:cNvPr id="34821" name="Picture 5" descr="IMG_203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3733800"/>
            <a:ext cx="3014663" cy="1930400"/>
          </a:xfrm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5740" y="6366602"/>
            <a:ext cx="110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000000"/>
                </a:solidFill>
              </a:rPr>
              <a:t>PE-08-09</a:t>
            </a:r>
            <a:endParaRPr lang="en-US" sz="1200" i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</a:rPr>
              <a:t>May 22, 2009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38" y="1828800"/>
            <a:ext cx="1787669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PD: May 5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Rainfall Events: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5 = 0.04”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14 = 0.56”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15 = 0.16”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16 = 0.01”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17 = 0.51”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20 = 0.07”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21 = 0.59”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22 = 0.58”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23 = 0.24”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24 = 0.13”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25 = 0.20”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26 = 0.89”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May 28 = 0.05”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June 3 = 0.08”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June 4 = 0.56”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June 5 = 0.77”</a:t>
            </a:r>
          </a:p>
          <a:p>
            <a:endParaRPr lang="en-US" sz="1000" i="1" dirty="0">
              <a:solidFill>
                <a:srgbClr val="000000"/>
              </a:solidFill>
            </a:endParaRPr>
          </a:p>
          <a:p>
            <a:r>
              <a:rPr lang="en-US" sz="1000" i="1" dirty="0" smtClean="0">
                <a:solidFill>
                  <a:srgbClr val="000000"/>
                </a:solidFill>
              </a:rPr>
              <a:t>30 day rainfall 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total from planting = 5.44”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991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600" dirty="0" smtClean="0"/>
              <a:t>Peanut Yield Response to Valor 51WG - 2009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6308725"/>
            <a:ext cx="457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PE-08-09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Averaged over 3 varieties (GA Green, GA-06G, GA-07W</a:t>
            </a:r>
            <a:r>
              <a:rPr lang="en-US" sz="1000" dirty="0" smtClean="0">
                <a:solidFill>
                  <a:srgbClr val="000000"/>
                </a:solidFill>
              </a:rPr>
              <a:t>) and 6 replications</a:t>
            </a:r>
            <a:endParaRPr lang="en-US" sz="1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Weed-free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239000" y="6400005"/>
            <a:ext cx="177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LSD 0.10 = 185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571619"/>
              </p:ext>
            </p:extLst>
          </p:nvPr>
        </p:nvGraphicFramePr>
        <p:xfrm>
          <a:off x="1828800" y="121285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324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600" dirty="0" smtClean="0"/>
              <a:t>Peanut Yield Response to Valor 51WG - 2013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-7088" y="6150114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PE-14-13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GA-06G</a:t>
            </a:r>
            <a:endParaRPr lang="en-US" sz="1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Averaged over 3 </a:t>
            </a:r>
            <a:r>
              <a:rPr lang="en-US" sz="1000" dirty="0" smtClean="0">
                <a:solidFill>
                  <a:srgbClr val="000000"/>
                </a:solidFill>
              </a:rPr>
              <a:t>planting dates (April 16, April 29, May 13)</a:t>
            </a:r>
            <a:endParaRPr lang="en-US" sz="1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Weed-free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828264" y="6400005"/>
            <a:ext cx="11785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P=0.4015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981994"/>
              </p:ext>
            </p:extLst>
          </p:nvPr>
        </p:nvGraphicFramePr>
        <p:xfrm>
          <a:off x="1828800" y="121285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235537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Weed Control – 2017</a:t>
            </a:r>
            <a:br>
              <a:rPr lang="en-US" sz="3200" dirty="0" smtClean="0"/>
            </a:br>
            <a:r>
              <a:rPr lang="en-US" sz="2800" i="1" dirty="0" smtClean="0"/>
              <a:t>Gramoxone/Cadre Program</a:t>
            </a:r>
            <a:endParaRPr lang="en-US" sz="2800" i="1" dirty="0"/>
          </a:p>
        </p:txBody>
      </p:sp>
      <p:pic>
        <p:nvPicPr>
          <p:cNvPr id="3074" name="Picture 2" descr="L:\field pictures\2017\pe-10-17\august 16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295400"/>
            <a:ext cx="3527425" cy="47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295400"/>
            <a:ext cx="3529013" cy="469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5934670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PE-10-17</a:t>
            </a:r>
          </a:p>
          <a:p>
            <a:r>
              <a:rPr lang="en-US" dirty="0">
                <a:solidFill>
                  <a:srgbClr val="000000"/>
                </a:solidFill>
              </a:rPr>
              <a:t>August 16</a:t>
            </a:r>
          </a:p>
          <a:p>
            <a:r>
              <a:rPr lang="en-US" dirty="0">
                <a:solidFill>
                  <a:srgbClr val="000000"/>
                </a:solidFill>
              </a:rPr>
              <a:t>106 DAP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602048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5943600"/>
            <a:ext cx="21643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</a:rPr>
              <a:t>Prowl H</a:t>
            </a:r>
            <a:r>
              <a:rPr lang="en-US" sz="800" baseline="-25000" dirty="0">
                <a:solidFill>
                  <a:srgbClr val="000000"/>
                </a:solidFill>
              </a:rPr>
              <a:t>2</a:t>
            </a:r>
            <a:r>
              <a:rPr lang="en-US" sz="800" dirty="0">
                <a:solidFill>
                  <a:srgbClr val="000000"/>
                </a:solidFill>
              </a:rPr>
              <a:t>0 3.8SC @ 32 oz/A (PRE)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Gramoxone 2SL @ 12 oz/A (15 DAP)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Storm 4SL @ 16 oz/A (15 DAP)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Dual Magnum 7.62EC @ 4 oz/A (15 DAP)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Cadre 2AS @ 4 oz/A (42 DAP)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2,4-DB 1.75SL @ 18 oz/A (42 DAP)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Dual Magnum 7.62EC @ 16 oz/A (42 DAP)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5486400" y="2895600"/>
            <a:ext cx="1143000" cy="1828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7543800" y="2819400"/>
            <a:ext cx="1447800" cy="1905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674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PP_SAGRI_PRT_Harvest_Time">
  <a:themeElements>
    <a:clrScheme name="PPP_SAGRI_PRT_Harvest_Time 15">
      <a:dk1>
        <a:srgbClr val="000000"/>
      </a:dk1>
      <a:lt1>
        <a:srgbClr val="B2B2B2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D5D5D5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P_SAGRI_PRT_Harvest_Ti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SAGRI_PRT_Harvest_T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3">
        <a:dk1>
          <a:srgbClr val="000000"/>
        </a:dk1>
        <a:lt1>
          <a:srgbClr val="B2B2B2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4">
        <a:dk1>
          <a:srgbClr val="000000"/>
        </a:dk1>
        <a:lt1>
          <a:srgbClr val="B2B2B2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5">
        <a:dk1>
          <a:srgbClr val="000000"/>
        </a:dk1>
        <a:lt1>
          <a:srgbClr val="B2B2B2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6">
        <a:dk1>
          <a:srgbClr val="000000"/>
        </a:dk1>
        <a:lt1>
          <a:srgbClr val="B2B2B2"/>
        </a:lt1>
        <a:dk2>
          <a:srgbClr val="6633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AS_PPT_Template_Sept_2014">
  <a:themeElements>
    <a:clrScheme name="DAS July 2014">
      <a:dk1>
        <a:srgbClr val="000000"/>
      </a:dk1>
      <a:lt1>
        <a:srgbClr val="FFFFFF"/>
      </a:lt1>
      <a:dk2>
        <a:srgbClr val="00985F"/>
      </a:dk2>
      <a:lt2>
        <a:srgbClr val="6C6F70"/>
      </a:lt2>
      <a:accent1>
        <a:srgbClr val="00985F"/>
      </a:accent1>
      <a:accent2>
        <a:srgbClr val="6C6F70"/>
      </a:accent2>
      <a:accent3>
        <a:srgbClr val="E8112D"/>
      </a:accent3>
      <a:accent4>
        <a:srgbClr val="000000"/>
      </a:accent4>
      <a:accent5>
        <a:srgbClr val="005C84"/>
      </a:accent5>
      <a:accent6>
        <a:srgbClr val="3DB7E4"/>
      </a:accent6>
      <a:hlink>
        <a:srgbClr val="3DB7E4"/>
      </a:hlink>
      <a:folHlink>
        <a:srgbClr val="005C84"/>
      </a:folHlink>
    </a:clrScheme>
    <a:fontScheme name="DAS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 cap="flat" cmpd="sng" algn="ctr">
          <a:noFill/>
          <a:prstDash val="solid"/>
          <a:round/>
          <a:headEnd type="none" w="med" len="med"/>
          <a:tailEnd type="arrow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normAutofit/>
      </a:bodyPr>
      <a:lstStyle>
        <a:defPPr>
          <a:defRPr sz="1800"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DAS_PPTX_template_Sept2014 [Read-Only]" id="{12FCFBFA-9DD7-4209-A0E0-08C26BB5D091}" vid="{8F44490B-06D7-4648-B509-D6A12614493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8248</TotalTime>
  <Words>1818</Words>
  <Application>Microsoft Office PowerPoint</Application>
  <PresentationFormat>On-screen Show (4:3)</PresentationFormat>
  <Paragraphs>368</Paragraphs>
  <Slides>43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Peanuts</vt:lpstr>
      <vt:lpstr>4_Peanuts</vt:lpstr>
      <vt:lpstr>3_Peanuts</vt:lpstr>
      <vt:lpstr>1_Peanuts</vt:lpstr>
      <vt:lpstr>PPP_SAGRI_PRT_Harvest_Time</vt:lpstr>
      <vt:lpstr>2_Peanuts</vt:lpstr>
      <vt:lpstr>DAS_PPT_Template_Sept_2014</vt:lpstr>
      <vt:lpstr>2018 Peanut Weed  Control Update</vt:lpstr>
      <vt:lpstr>Not a good way to start out!</vt:lpstr>
      <vt:lpstr>Peanut Weed Control – 2017 Valor/Cadre Program</vt:lpstr>
      <vt:lpstr>Peanut Weed Control – 2017 Valor/Cobra Program</vt:lpstr>
      <vt:lpstr>Rainfall Totals - May 20-May 24, 2017</vt:lpstr>
      <vt:lpstr>Valor Injury @ (6 oz/A)  16 DAT</vt:lpstr>
      <vt:lpstr>Peanut Yield Response to Valor 51WG - 2009</vt:lpstr>
      <vt:lpstr>Peanut Yield Response to Valor 51WG - 2013</vt:lpstr>
      <vt:lpstr>Peanut Weed Control – 2017 Gramoxone/Cadre Program</vt:lpstr>
      <vt:lpstr>Peanut Weed Control – 2017 Gramoxone/Cobra Program</vt:lpstr>
      <vt:lpstr>Paraquat Concerns</vt:lpstr>
      <vt:lpstr>Gramoxone 2SL @ 12 oz/A + Storm 4SL @ 16 oz/A + Dual Magnum 7.62EC @ 16 oz/A – 14 DAT</vt:lpstr>
      <vt:lpstr>A Comparison of Irrigated Weed-Free Peanut Yields Between NTC and Gramoxone 2SL (12 oz/A) + Storm 4SL (16 oz/A) + Dual Magnum 7.62EC (16-21 oz/A) Treatments in Georgia, 2011-2017.</vt:lpstr>
      <vt:lpstr>PowerPoint Presentation</vt:lpstr>
      <vt:lpstr>2017 Strongarm Packaging</vt:lpstr>
      <vt:lpstr>2018 Strongarm Case pack:  12 x 1 lb Pallet configuration:  1-layer, 10 cases per pallet. </vt:lpstr>
      <vt:lpstr>Flumioxazin Formulations</vt:lpstr>
      <vt:lpstr>Valor SX vs. Red Eagle Flumioxazin</vt:lpstr>
      <vt:lpstr>Liquid vs. Dry Flumioxazin</vt:lpstr>
      <vt:lpstr>Flumioxazin Formulation Test – 2017 3 oz/A </vt:lpstr>
      <vt:lpstr>Peanut Yield</vt:lpstr>
      <vt:lpstr>Dual Magnum/High Moisture/Peanuts</vt:lpstr>
      <vt:lpstr>Brief History of Metolachlor</vt:lpstr>
      <vt:lpstr>Metolachlor/Peanut Research Results</vt:lpstr>
      <vt:lpstr>PE-67-17 – June 29 - Irrigation</vt:lpstr>
      <vt:lpstr>Destructive Harvest – July 19 (21 DAT)</vt:lpstr>
      <vt:lpstr>Results</vt:lpstr>
      <vt:lpstr>Valor and Dual Magnum Effects on Peanut J-Rooting - High Moisture Conditions </vt:lpstr>
      <vt:lpstr>Valor and Dual Magnum Effects on Peanut Plant Stunting - High Moisture Conditions </vt:lpstr>
      <vt:lpstr>Valor and Dual Magnum Effects on Peanut Plant Stunting - High Moisture Conditions </vt:lpstr>
      <vt:lpstr>Valor and Dual Magnum Effects on Peanut Plant Stunting - High Moisture Conditions </vt:lpstr>
      <vt:lpstr>Valor and Dual Magnum Effects on Peanut Plant Stunting - High Moisture Conditions </vt:lpstr>
      <vt:lpstr>New Stuff</vt:lpstr>
      <vt:lpstr>Zidua vs. Dual in Peanut - 2017</vt:lpstr>
      <vt:lpstr>Brake vs. Valor Programs* - 2017</vt:lpstr>
      <vt:lpstr>Brake/Peanut Injury</vt:lpstr>
      <vt:lpstr>Avoid The Oopsies!</vt:lpstr>
      <vt:lpstr>Oops!</vt:lpstr>
      <vt:lpstr>Another Oops!</vt:lpstr>
      <vt:lpstr>Glyphosate/Peanut - 2017</vt:lpstr>
      <vt:lpstr>Dry MnSO4 + 2,4-DB</vt:lpstr>
      <vt:lpstr>What do the top Georgia peanut growers do? 2016 Georgia Peanut Achievement Club Winners</vt:lpstr>
      <vt:lpstr>PowerPoint Presentation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Peanut Weed  Control Update</dc:title>
  <dc:creator>Eric P. Prostko</dc:creator>
  <cp:lastModifiedBy>Eric P. Prostko</cp:lastModifiedBy>
  <cp:revision>58</cp:revision>
  <cp:lastPrinted>2017-11-14T15:45:40Z</cp:lastPrinted>
  <dcterms:created xsi:type="dcterms:W3CDTF">2017-10-19T12:31:24Z</dcterms:created>
  <dcterms:modified xsi:type="dcterms:W3CDTF">2017-11-28T18:15:11Z</dcterms:modified>
</cp:coreProperties>
</file>